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xls" ContentType="application/vnd.ms-exce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786" r:id="rId1"/>
    <p:sldMasterId id="2147486795" r:id="rId2"/>
    <p:sldMasterId id="2147486968" r:id="rId3"/>
  </p:sldMasterIdLst>
  <p:notesMasterIdLst>
    <p:notesMasterId r:id="rId78"/>
  </p:notesMasterIdLst>
  <p:sldIdLst>
    <p:sldId id="368" r:id="rId4"/>
    <p:sldId id="369" r:id="rId5"/>
    <p:sldId id="298" r:id="rId6"/>
    <p:sldId id="303" r:id="rId7"/>
    <p:sldId id="301" r:id="rId8"/>
    <p:sldId id="300" r:id="rId9"/>
    <p:sldId id="374" r:id="rId10"/>
    <p:sldId id="308" r:id="rId11"/>
    <p:sldId id="375" r:id="rId12"/>
    <p:sldId id="307" r:id="rId13"/>
    <p:sldId id="304" r:id="rId14"/>
    <p:sldId id="305" r:id="rId15"/>
    <p:sldId id="309" r:id="rId16"/>
    <p:sldId id="371" r:id="rId17"/>
    <p:sldId id="372" r:id="rId18"/>
    <p:sldId id="373" r:id="rId19"/>
    <p:sldId id="313" r:id="rId20"/>
    <p:sldId id="315" r:id="rId21"/>
    <p:sldId id="316" r:id="rId22"/>
    <p:sldId id="317" r:id="rId23"/>
    <p:sldId id="376" r:id="rId24"/>
    <p:sldId id="381" r:id="rId25"/>
    <p:sldId id="379" r:id="rId26"/>
    <p:sldId id="378" r:id="rId27"/>
    <p:sldId id="377" r:id="rId28"/>
    <p:sldId id="382" r:id="rId29"/>
    <p:sldId id="388" r:id="rId30"/>
    <p:sldId id="387" r:id="rId31"/>
    <p:sldId id="383" r:id="rId32"/>
    <p:sldId id="329" r:id="rId33"/>
    <p:sldId id="330" r:id="rId34"/>
    <p:sldId id="389" r:id="rId35"/>
    <p:sldId id="397" r:id="rId36"/>
    <p:sldId id="398" r:id="rId37"/>
    <p:sldId id="399" r:id="rId38"/>
    <p:sldId id="400" r:id="rId39"/>
    <p:sldId id="401" r:id="rId40"/>
    <p:sldId id="402" r:id="rId41"/>
    <p:sldId id="403" r:id="rId42"/>
    <p:sldId id="404" r:id="rId43"/>
    <p:sldId id="405" r:id="rId44"/>
    <p:sldId id="448" r:id="rId45"/>
    <p:sldId id="407" r:id="rId46"/>
    <p:sldId id="408" r:id="rId47"/>
    <p:sldId id="409" r:id="rId48"/>
    <p:sldId id="410" r:id="rId49"/>
    <p:sldId id="411" r:id="rId50"/>
    <p:sldId id="449" r:id="rId51"/>
    <p:sldId id="415" r:id="rId52"/>
    <p:sldId id="416" r:id="rId53"/>
    <p:sldId id="417" r:id="rId54"/>
    <p:sldId id="418" r:id="rId55"/>
    <p:sldId id="419" r:id="rId56"/>
    <p:sldId id="420" r:id="rId57"/>
    <p:sldId id="421" r:id="rId58"/>
    <p:sldId id="422" r:id="rId59"/>
    <p:sldId id="423" r:id="rId60"/>
    <p:sldId id="424" r:id="rId61"/>
    <p:sldId id="426" r:id="rId62"/>
    <p:sldId id="427" r:id="rId63"/>
    <p:sldId id="447" r:id="rId64"/>
    <p:sldId id="428" r:id="rId65"/>
    <p:sldId id="454" r:id="rId66"/>
    <p:sldId id="455" r:id="rId67"/>
    <p:sldId id="456" r:id="rId68"/>
    <p:sldId id="436" r:id="rId69"/>
    <p:sldId id="450" r:id="rId70"/>
    <p:sldId id="451" r:id="rId71"/>
    <p:sldId id="362" r:id="rId72"/>
    <p:sldId id="363" r:id="rId73"/>
    <p:sldId id="364" r:id="rId74"/>
    <p:sldId id="365" r:id="rId75"/>
    <p:sldId id="366" r:id="rId76"/>
    <p:sldId id="367" r:id="rId77"/>
  </p:sldIdLst>
  <p:sldSz cx="9144000" cy="6858000" type="screen4x3"/>
  <p:notesSz cx="6761163" cy="9942513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AC8"/>
    <a:srgbClr val="4151C7"/>
    <a:srgbClr val="4057C8"/>
    <a:srgbClr val="99CCFF"/>
    <a:srgbClr val="FFD44B"/>
    <a:srgbClr val="3399FF"/>
    <a:srgbClr val="0033CC"/>
    <a:srgbClr val="CC9900"/>
    <a:srgbClr val="66FF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9937" autoAdjust="0"/>
    <p:restoredTop sz="95742" autoAdjust="0"/>
  </p:normalViewPr>
  <p:slideViewPr>
    <p:cSldViewPr>
      <p:cViewPr>
        <p:scale>
          <a:sx n="80" d="100"/>
          <a:sy n="80" d="100"/>
        </p:scale>
        <p:origin x="-58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099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4" d="100"/>
          <a:sy n="74" d="100"/>
        </p:scale>
        <p:origin x="-2172" y="-90"/>
      </p:cViewPr>
      <p:guideLst>
        <p:guide orient="horz" pos="3132"/>
        <p:guide pos="212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5AD4BE-1FA3-4B01-A652-B30758A76942}" type="doc">
      <dgm:prSet loTypeId="urn:microsoft.com/office/officeart/2005/8/layout/orgChart1" loCatId="hierarchy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18D79347-67CF-4B97-9EB7-2A18957D8F5A}" type="pres">
      <dgm:prSet presAssocID="{695AD4BE-1FA3-4B01-A652-B30758A769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8EAEDF86-3CA3-4F7D-8412-38482FE47D0E}" type="presOf" srcId="{695AD4BE-1FA3-4B01-A652-B30758A76942}" destId="{18D79347-67CF-4B97-9EB7-2A18957D8F5A}" srcOrd="0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B02D71-B672-44AA-968B-B52BD4206E9B}" type="doc">
      <dgm:prSet loTypeId="urn:microsoft.com/office/officeart/2005/8/layout/hierarchy3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BEDD99F-F25E-496B-8CD1-E5F961B14F25}">
      <dgm:prSet/>
      <dgm:spPr>
        <a:solidFill>
          <a:schemeClr val="accent2">
            <a:lumMod val="40000"/>
            <a:lumOff val="60000"/>
          </a:schemeClr>
        </a:solidFill>
        <a:ln>
          <a:noFill/>
        </a:ln>
      </dgm:spPr>
      <dgm:t>
        <a:bodyPr/>
        <a:lstStyle/>
        <a:p>
          <a:pPr rtl="0"/>
          <a:r>
            <a:rPr lang="ru-RU" b="0" i="1" dirty="0" smtClean="0">
              <a:latin typeface="Times New Roman" pitchFamily="18" charset="0"/>
              <a:cs typeface="Times New Roman" pitchFamily="18" charset="0"/>
            </a:rPr>
            <a:t>Количество работников органов местного самоуправления составляет 337 человек, из них 11 человек осуществляют переданные республиканские полномочия и финансируются за счет средств, поступающих из республиканского бюджета РА</a:t>
          </a:r>
          <a:endParaRPr lang="ru-RU" b="0" i="1" dirty="0">
            <a:latin typeface="Times New Roman" pitchFamily="18" charset="0"/>
            <a:cs typeface="Times New Roman" pitchFamily="18" charset="0"/>
          </a:endParaRPr>
        </a:p>
      </dgm:t>
    </dgm:pt>
    <dgm:pt modelId="{9238154B-6688-4E6E-AC4A-517A2020C2CB}" type="parTrans" cxnId="{C2B6E0B6-98E6-4684-A408-E00F273B243B}">
      <dgm:prSet/>
      <dgm:spPr/>
      <dgm:t>
        <a:bodyPr/>
        <a:lstStyle/>
        <a:p>
          <a:endParaRPr lang="ru-RU"/>
        </a:p>
      </dgm:t>
    </dgm:pt>
    <dgm:pt modelId="{045DDF70-83D6-4B8D-8C08-A45926DA3801}" type="sibTrans" cxnId="{C2B6E0B6-98E6-4684-A408-E00F273B243B}">
      <dgm:prSet/>
      <dgm:spPr/>
      <dgm:t>
        <a:bodyPr/>
        <a:lstStyle/>
        <a:p>
          <a:endParaRPr lang="ru-RU"/>
        </a:p>
      </dgm:t>
    </dgm:pt>
    <dgm:pt modelId="{A08E4800-6B01-4893-97D7-0819DBD36E91}" type="pres">
      <dgm:prSet presAssocID="{F0B02D71-B672-44AA-968B-B52BD4206E9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F9A2154-8ECD-4D45-9561-DE3D75119D82}" type="pres">
      <dgm:prSet presAssocID="{7BEDD99F-F25E-496B-8CD1-E5F961B14F25}" presName="root" presStyleCnt="0"/>
      <dgm:spPr/>
    </dgm:pt>
    <dgm:pt modelId="{1D7FDE4C-D57D-4C33-9E84-C176399A8224}" type="pres">
      <dgm:prSet presAssocID="{7BEDD99F-F25E-496B-8CD1-E5F961B14F25}" presName="rootComposite" presStyleCnt="0"/>
      <dgm:spPr/>
    </dgm:pt>
    <dgm:pt modelId="{7EF54C5E-08B2-4EB5-8C9D-8B3A6CF5D91C}" type="pres">
      <dgm:prSet presAssocID="{7BEDD99F-F25E-496B-8CD1-E5F961B14F25}" presName="rootText" presStyleLbl="node1" presStyleIdx="0" presStyleCnt="1" custScaleY="76296" custLinFactNeighborX="-71" custLinFactNeighborY="-15423"/>
      <dgm:spPr/>
      <dgm:t>
        <a:bodyPr/>
        <a:lstStyle/>
        <a:p>
          <a:endParaRPr lang="ru-RU"/>
        </a:p>
      </dgm:t>
    </dgm:pt>
    <dgm:pt modelId="{98EEE1EF-9BD8-4601-9634-0A2FE0640BA2}" type="pres">
      <dgm:prSet presAssocID="{7BEDD99F-F25E-496B-8CD1-E5F961B14F25}" presName="rootConnector" presStyleLbl="node1" presStyleIdx="0" presStyleCnt="1"/>
      <dgm:spPr/>
      <dgm:t>
        <a:bodyPr/>
        <a:lstStyle/>
        <a:p>
          <a:endParaRPr lang="ru-RU"/>
        </a:p>
      </dgm:t>
    </dgm:pt>
    <dgm:pt modelId="{A1500C36-A6E1-4450-9948-CBFA6E5FF70C}" type="pres">
      <dgm:prSet presAssocID="{7BEDD99F-F25E-496B-8CD1-E5F961B14F25}" presName="childShape" presStyleCnt="0"/>
      <dgm:spPr/>
    </dgm:pt>
  </dgm:ptLst>
  <dgm:cxnLst>
    <dgm:cxn modelId="{919CE6CA-1C18-48ED-A67A-BD2A6A3877BD}" type="presOf" srcId="{F0B02D71-B672-44AA-968B-B52BD4206E9B}" destId="{A08E4800-6B01-4893-97D7-0819DBD36E91}" srcOrd="0" destOrd="0" presId="urn:microsoft.com/office/officeart/2005/8/layout/hierarchy3"/>
    <dgm:cxn modelId="{073DBEC1-2184-4D54-AAB5-E6C8EFA5C953}" type="presOf" srcId="{7BEDD99F-F25E-496B-8CD1-E5F961B14F25}" destId="{7EF54C5E-08B2-4EB5-8C9D-8B3A6CF5D91C}" srcOrd="0" destOrd="0" presId="urn:microsoft.com/office/officeart/2005/8/layout/hierarchy3"/>
    <dgm:cxn modelId="{C2B6E0B6-98E6-4684-A408-E00F273B243B}" srcId="{F0B02D71-B672-44AA-968B-B52BD4206E9B}" destId="{7BEDD99F-F25E-496B-8CD1-E5F961B14F25}" srcOrd="0" destOrd="0" parTransId="{9238154B-6688-4E6E-AC4A-517A2020C2CB}" sibTransId="{045DDF70-83D6-4B8D-8C08-A45926DA3801}"/>
    <dgm:cxn modelId="{27DE9D55-74E5-4E24-BE10-9907F0CF3D96}" type="presOf" srcId="{7BEDD99F-F25E-496B-8CD1-E5F961B14F25}" destId="{98EEE1EF-9BD8-4601-9634-0A2FE0640BA2}" srcOrd="1" destOrd="0" presId="urn:microsoft.com/office/officeart/2005/8/layout/hierarchy3"/>
    <dgm:cxn modelId="{560B11FA-270A-409D-9DD6-40A9D529615C}" type="presParOf" srcId="{A08E4800-6B01-4893-97D7-0819DBD36E91}" destId="{4F9A2154-8ECD-4D45-9561-DE3D75119D82}" srcOrd="0" destOrd="0" presId="urn:microsoft.com/office/officeart/2005/8/layout/hierarchy3"/>
    <dgm:cxn modelId="{1B08FC21-B74D-4314-B110-9C79777FA542}" type="presParOf" srcId="{4F9A2154-8ECD-4D45-9561-DE3D75119D82}" destId="{1D7FDE4C-D57D-4C33-9E84-C176399A8224}" srcOrd="0" destOrd="0" presId="urn:microsoft.com/office/officeart/2005/8/layout/hierarchy3"/>
    <dgm:cxn modelId="{56B5614E-5539-4B13-A13E-4109A5805F8C}" type="presParOf" srcId="{1D7FDE4C-D57D-4C33-9E84-C176399A8224}" destId="{7EF54C5E-08B2-4EB5-8C9D-8B3A6CF5D91C}" srcOrd="0" destOrd="0" presId="urn:microsoft.com/office/officeart/2005/8/layout/hierarchy3"/>
    <dgm:cxn modelId="{6577E48B-7E66-456C-8C0A-8E20BB74EA25}" type="presParOf" srcId="{1D7FDE4C-D57D-4C33-9E84-C176399A8224}" destId="{98EEE1EF-9BD8-4601-9634-0A2FE0640BA2}" srcOrd="1" destOrd="0" presId="urn:microsoft.com/office/officeart/2005/8/layout/hierarchy3"/>
    <dgm:cxn modelId="{C4AE373E-1EC5-4C03-B499-EA2BF6BEEE7A}" type="presParOf" srcId="{4F9A2154-8ECD-4D45-9561-DE3D75119D82}" destId="{A1500C36-A6E1-4450-9948-CBFA6E5FF70C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9B7DCF-0B76-44FA-A28D-9ACF31B8873C}" type="doc">
      <dgm:prSet loTypeId="urn:microsoft.com/office/officeart/2005/8/layout/lProcess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0EFAF5E-3B55-42C1-AC89-E1C998412BA9}">
      <dgm:prSet phldrT="[Текст]" custT="1"/>
      <dgm:spPr/>
      <dgm:t>
        <a:bodyPr/>
        <a:lstStyle/>
        <a:p>
          <a:r>
            <a:rPr lang="ru-RU" sz="1800" dirty="0" smtClean="0"/>
            <a:t>Наименование национального проекта</a:t>
          </a:r>
          <a:endParaRPr lang="ru-RU" sz="1800" dirty="0"/>
        </a:p>
      </dgm:t>
    </dgm:pt>
    <dgm:pt modelId="{AD6C5E34-FBD4-468E-866B-EFC05ED1C1C1}" type="parTrans" cxnId="{788BE5E6-93C5-481E-AC6E-F85731325D72}">
      <dgm:prSet/>
      <dgm:spPr/>
      <dgm:t>
        <a:bodyPr/>
        <a:lstStyle/>
        <a:p>
          <a:endParaRPr lang="ru-RU"/>
        </a:p>
      </dgm:t>
    </dgm:pt>
    <dgm:pt modelId="{9AD494E5-AEA0-4DF1-A075-0C040F33252D}" type="sibTrans" cxnId="{788BE5E6-93C5-481E-AC6E-F85731325D72}">
      <dgm:prSet/>
      <dgm:spPr/>
      <dgm:t>
        <a:bodyPr/>
        <a:lstStyle/>
        <a:p>
          <a:endParaRPr lang="ru-RU"/>
        </a:p>
      </dgm:t>
    </dgm:pt>
    <dgm:pt modelId="{39A2AD9F-798B-4A5E-9B00-D73ED3C892BF}">
      <dgm:prSet phldrT="[Текст]"/>
      <dgm:spPr/>
      <dgm:t>
        <a:bodyPr/>
        <a:lstStyle/>
        <a:p>
          <a:r>
            <a:rPr lang="ru-RU" dirty="0" smtClean="0"/>
            <a:t>Жилье и городская среда</a:t>
          </a:r>
          <a:endParaRPr lang="ru-RU" dirty="0"/>
        </a:p>
      </dgm:t>
    </dgm:pt>
    <dgm:pt modelId="{39C4E7DE-C68C-4A8E-96E6-EE8B52C6E701}" type="parTrans" cxnId="{D9794C0D-EDDE-4FD9-9E97-60A9C04AE52A}">
      <dgm:prSet/>
      <dgm:spPr/>
      <dgm:t>
        <a:bodyPr/>
        <a:lstStyle/>
        <a:p>
          <a:endParaRPr lang="ru-RU"/>
        </a:p>
      </dgm:t>
    </dgm:pt>
    <dgm:pt modelId="{9670D622-48D7-46D0-9687-1B7336CF085C}" type="sibTrans" cxnId="{D9794C0D-EDDE-4FD9-9E97-60A9C04AE52A}">
      <dgm:prSet/>
      <dgm:spPr/>
      <dgm:t>
        <a:bodyPr/>
        <a:lstStyle/>
        <a:p>
          <a:endParaRPr lang="ru-RU"/>
        </a:p>
      </dgm:t>
    </dgm:pt>
    <dgm:pt modelId="{5F3B6C66-3E60-4054-BCE5-872620B86967}">
      <dgm:prSet phldrT="[Текст]"/>
      <dgm:spPr/>
      <dgm:t>
        <a:bodyPr/>
        <a:lstStyle/>
        <a:p>
          <a:r>
            <a:rPr lang="ru-RU" dirty="0" smtClean="0"/>
            <a:t>Образование</a:t>
          </a:r>
          <a:endParaRPr lang="ru-RU" dirty="0"/>
        </a:p>
      </dgm:t>
    </dgm:pt>
    <dgm:pt modelId="{41E18422-8508-4711-A01F-577E6933F5D4}" type="parTrans" cxnId="{5BB098D3-81AA-4B35-A511-A413AFB9C88B}">
      <dgm:prSet/>
      <dgm:spPr/>
      <dgm:t>
        <a:bodyPr/>
        <a:lstStyle/>
        <a:p>
          <a:endParaRPr lang="ru-RU"/>
        </a:p>
      </dgm:t>
    </dgm:pt>
    <dgm:pt modelId="{46815B9F-664C-4F8E-9DEA-8515DCACE09F}" type="sibTrans" cxnId="{5BB098D3-81AA-4B35-A511-A413AFB9C88B}">
      <dgm:prSet/>
      <dgm:spPr/>
      <dgm:t>
        <a:bodyPr/>
        <a:lstStyle/>
        <a:p>
          <a:endParaRPr lang="ru-RU"/>
        </a:p>
      </dgm:t>
    </dgm:pt>
    <dgm:pt modelId="{DB534546-710F-48B0-9945-85F7E136DBAC}">
      <dgm:prSet phldrT="[Текст]" custT="1"/>
      <dgm:spPr/>
      <dgm:t>
        <a:bodyPr/>
        <a:lstStyle/>
        <a:p>
          <a:r>
            <a:rPr lang="ru-RU" sz="4800" dirty="0" smtClean="0"/>
            <a:t>2019</a:t>
          </a:r>
          <a:endParaRPr lang="ru-RU" sz="4800" dirty="0"/>
        </a:p>
      </dgm:t>
    </dgm:pt>
    <dgm:pt modelId="{1A81906E-4798-47F2-947D-4A53B997E5F8}" type="parTrans" cxnId="{A7FE9E96-A246-49F3-A5AA-D40CE4C77B1E}">
      <dgm:prSet/>
      <dgm:spPr/>
      <dgm:t>
        <a:bodyPr/>
        <a:lstStyle/>
        <a:p>
          <a:endParaRPr lang="ru-RU"/>
        </a:p>
      </dgm:t>
    </dgm:pt>
    <dgm:pt modelId="{99F23456-94D6-4A48-A0C4-1F0F1F088955}" type="sibTrans" cxnId="{A7FE9E96-A246-49F3-A5AA-D40CE4C77B1E}">
      <dgm:prSet/>
      <dgm:spPr/>
      <dgm:t>
        <a:bodyPr/>
        <a:lstStyle/>
        <a:p>
          <a:endParaRPr lang="ru-RU"/>
        </a:p>
      </dgm:t>
    </dgm:pt>
    <dgm:pt modelId="{E9B531F9-BBA7-404D-B43B-131C9CB129C9}">
      <dgm:prSet phldrT="[Текст]"/>
      <dgm:spPr/>
      <dgm:t>
        <a:bodyPr/>
        <a:lstStyle/>
        <a:p>
          <a:r>
            <a:rPr lang="ru-RU" dirty="0" smtClean="0"/>
            <a:t>102 647,3</a:t>
          </a:r>
          <a:endParaRPr lang="ru-RU" dirty="0"/>
        </a:p>
      </dgm:t>
    </dgm:pt>
    <dgm:pt modelId="{DAAB7E10-BEA2-499C-8B1F-E78766652FC4}" type="parTrans" cxnId="{7828C956-242B-4221-B272-B3D5A6DCA7ED}">
      <dgm:prSet/>
      <dgm:spPr/>
      <dgm:t>
        <a:bodyPr/>
        <a:lstStyle/>
        <a:p>
          <a:endParaRPr lang="ru-RU"/>
        </a:p>
      </dgm:t>
    </dgm:pt>
    <dgm:pt modelId="{1FC8C969-4DDA-40A1-AB4E-EB437581F771}" type="sibTrans" cxnId="{7828C956-242B-4221-B272-B3D5A6DCA7ED}">
      <dgm:prSet/>
      <dgm:spPr/>
      <dgm:t>
        <a:bodyPr/>
        <a:lstStyle/>
        <a:p>
          <a:endParaRPr lang="ru-RU"/>
        </a:p>
      </dgm:t>
    </dgm:pt>
    <dgm:pt modelId="{A27A7A7B-CE7D-4F73-B2AB-48F684986F14}">
      <dgm:prSet phldrT="[Текст]"/>
      <dgm:spPr/>
      <dgm:t>
        <a:bodyPr/>
        <a:lstStyle/>
        <a:p>
          <a:r>
            <a:rPr lang="ru-RU" dirty="0" smtClean="0"/>
            <a:t>247 043,2</a:t>
          </a:r>
          <a:endParaRPr lang="ru-RU" dirty="0"/>
        </a:p>
      </dgm:t>
    </dgm:pt>
    <dgm:pt modelId="{D2F00336-7439-4898-93F8-D85512427B4E}" type="parTrans" cxnId="{EF4368E5-F740-4CD3-8111-9FB21A1483FF}">
      <dgm:prSet/>
      <dgm:spPr/>
      <dgm:t>
        <a:bodyPr/>
        <a:lstStyle/>
        <a:p>
          <a:endParaRPr lang="ru-RU"/>
        </a:p>
      </dgm:t>
    </dgm:pt>
    <dgm:pt modelId="{2B2DEF5F-53D5-4FB9-9443-C5416A5B8BDD}" type="sibTrans" cxnId="{EF4368E5-F740-4CD3-8111-9FB21A1483FF}">
      <dgm:prSet/>
      <dgm:spPr/>
      <dgm:t>
        <a:bodyPr/>
        <a:lstStyle/>
        <a:p>
          <a:endParaRPr lang="ru-RU"/>
        </a:p>
      </dgm:t>
    </dgm:pt>
    <dgm:pt modelId="{F727E748-4A06-412E-969C-0CA4A61E1726}">
      <dgm:prSet phldrT="[Текст]" custT="1"/>
      <dgm:spPr/>
      <dgm:t>
        <a:bodyPr/>
        <a:lstStyle/>
        <a:p>
          <a:r>
            <a:rPr lang="ru-RU" sz="4800" dirty="0" smtClean="0"/>
            <a:t>2020</a:t>
          </a:r>
          <a:endParaRPr lang="ru-RU" sz="4800" dirty="0"/>
        </a:p>
      </dgm:t>
    </dgm:pt>
    <dgm:pt modelId="{EFE49BE6-C6E3-48BB-8AE0-31E604D5D98B}" type="parTrans" cxnId="{8B1D76E6-8A49-4758-956B-AF452FB596D5}">
      <dgm:prSet/>
      <dgm:spPr/>
      <dgm:t>
        <a:bodyPr/>
        <a:lstStyle/>
        <a:p>
          <a:endParaRPr lang="ru-RU"/>
        </a:p>
      </dgm:t>
    </dgm:pt>
    <dgm:pt modelId="{2883335C-3A40-4B9B-BFFA-53909ED43BD1}" type="sibTrans" cxnId="{8B1D76E6-8A49-4758-956B-AF452FB596D5}">
      <dgm:prSet/>
      <dgm:spPr/>
      <dgm:t>
        <a:bodyPr/>
        <a:lstStyle/>
        <a:p>
          <a:endParaRPr lang="ru-RU"/>
        </a:p>
      </dgm:t>
    </dgm:pt>
    <dgm:pt modelId="{B35A1026-3F2E-419A-85E8-B9824EA490AF}">
      <dgm:prSet phldrT="[Текст]"/>
      <dgm:spPr/>
      <dgm:t>
        <a:bodyPr/>
        <a:lstStyle/>
        <a:p>
          <a:r>
            <a:rPr lang="ru-RU" dirty="0" smtClean="0"/>
            <a:t>157 908,4</a:t>
          </a:r>
          <a:endParaRPr lang="ru-RU" dirty="0"/>
        </a:p>
      </dgm:t>
    </dgm:pt>
    <dgm:pt modelId="{8C5C2D7E-3982-4401-BD43-372243DA2518}" type="parTrans" cxnId="{8E78AC70-6DCF-478A-8EC5-497B3188CFC9}">
      <dgm:prSet/>
      <dgm:spPr/>
      <dgm:t>
        <a:bodyPr/>
        <a:lstStyle/>
        <a:p>
          <a:endParaRPr lang="ru-RU"/>
        </a:p>
      </dgm:t>
    </dgm:pt>
    <dgm:pt modelId="{54E20DD4-601B-4BA5-9AD1-D2C2D778ED37}" type="sibTrans" cxnId="{8E78AC70-6DCF-478A-8EC5-497B3188CFC9}">
      <dgm:prSet/>
      <dgm:spPr/>
      <dgm:t>
        <a:bodyPr/>
        <a:lstStyle/>
        <a:p>
          <a:endParaRPr lang="ru-RU"/>
        </a:p>
      </dgm:t>
    </dgm:pt>
    <dgm:pt modelId="{70313DF7-9BC5-4F96-BFC8-1B1D490881C6}">
      <dgm:prSet phldrT="[Текст]"/>
      <dgm:spPr/>
      <dgm:t>
        <a:bodyPr/>
        <a:lstStyle/>
        <a:p>
          <a:r>
            <a:rPr lang="ru-RU" dirty="0" smtClean="0"/>
            <a:t>577 310,3</a:t>
          </a:r>
          <a:endParaRPr lang="ru-RU" dirty="0"/>
        </a:p>
      </dgm:t>
    </dgm:pt>
    <dgm:pt modelId="{1F7976CE-C581-48DF-BF3C-1C54404726EA}" type="parTrans" cxnId="{E1266F41-2305-47AB-A5F1-8C0EFCADDC65}">
      <dgm:prSet/>
      <dgm:spPr/>
      <dgm:t>
        <a:bodyPr/>
        <a:lstStyle/>
        <a:p>
          <a:endParaRPr lang="ru-RU"/>
        </a:p>
      </dgm:t>
    </dgm:pt>
    <dgm:pt modelId="{CC457805-7556-4D86-A13C-1CBD49D70789}" type="sibTrans" cxnId="{E1266F41-2305-47AB-A5F1-8C0EFCADDC65}">
      <dgm:prSet/>
      <dgm:spPr/>
      <dgm:t>
        <a:bodyPr/>
        <a:lstStyle/>
        <a:p>
          <a:endParaRPr lang="ru-RU"/>
        </a:p>
      </dgm:t>
    </dgm:pt>
    <dgm:pt modelId="{C130EAD4-4EA1-4088-A2F9-F9F36D9C5206}">
      <dgm:prSet/>
      <dgm:spPr/>
      <dgm:t>
        <a:bodyPr/>
        <a:lstStyle/>
        <a:p>
          <a:r>
            <a:rPr lang="ru-RU" dirty="0" smtClean="0"/>
            <a:t>5 555,6</a:t>
          </a:r>
          <a:endParaRPr lang="ru-RU" dirty="0"/>
        </a:p>
      </dgm:t>
    </dgm:pt>
    <dgm:pt modelId="{5F78923E-9AE4-429C-8FDD-E9316DC2252F}" type="parTrans" cxnId="{3450D9F6-DC1D-4D7D-A23E-A7FE17EA6B37}">
      <dgm:prSet/>
      <dgm:spPr/>
      <dgm:t>
        <a:bodyPr/>
        <a:lstStyle/>
        <a:p>
          <a:endParaRPr lang="ru-RU"/>
        </a:p>
      </dgm:t>
    </dgm:pt>
    <dgm:pt modelId="{D2FDD53E-DEE4-4577-821F-67822CCC786C}" type="sibTrans" cxnId="{3450D9F6-DC1D-4D7D-A23E-A7FE17EA6B37}">
      <dgm:prSet/>
      <dgm:spPr/>
      <dgm:t>
        <a:bodyPr/>
        <a:lstStyle/>
        <a:p>
          <a:endParaRPr lang="ru-RU"/>
        </a:p>
      </dgm:t>
    </dgm:pt>
    <dgm:pt modelId="{0EB5DF9E-8AD9-4DD5-8153-9468A9B3B957}">
      <dgm:prSet/>
      <dgm:spPr/>
      <dgm:t>
        <a:bodyPr/>
        <a:lstStyle/>
        <a:p>
          <a:r>
            <a:rPr lang="ru-RU" dirty="0" smtClean="0"/>
            <a:t>5 555,6</a:t>
          </a:r>
          <a:endParaRPr lang="ru-RU" dirty="0"/>
        </a:p>
      </dgm:t>
    </dgm:pt>
    <dgm:pt modelId="{52124207-13DB-4386-B28C-B3EBF05DF80F}" type="parTrans" cxnId="{70B2047D-ED3B-486B-9430-4F762A270D5B}">
      <dgm:prSet/>
      <dgm:spPr/>
      <dgm:t>
        <a:bodyPr/>
        <a:lstStyle/>
        <a:p>
          <a:endParaRPr lang="ru-RU"/>
        </a:p>
      </dgm:t>
    </dgm:pt>
    <dgm:pt modelId="{6C009C73-0EF2-4491-8A84-FA23F16C908D}" type="sibTrans" cxnId="{70B2047D-ED3B-486B-9430-4F762A270D5B}">
      <dgm:prSet/>
      <dgm:spPr/>
      <dgm:t>
        <a:bodyPr/>
        <a:lstStyle/>
        <a:p>
          <a:endParaRPr lang="ru-RU"/>
        </a:p>
      </dgm:t>
    </dgm:pt>
    <dgm:pt modelId="{BE124FAB-DEBD-459A-A790-894B4F69B530}">
      <dgm:prSet/>
      <dgm:spPr/>
      <dgm:t>
        <a:bodyPr/>
        <a:lstStyle/>
        <a:p>
          <a:r>
            <a:rPr lang="ru-RU" dirty="0" smtClean="0"/>
            <a:t>Культура</a:t>
          </a:r>
          <a:endParaRPr lang="ru-RU" dirty="0"/>
        </a:p>
      </dgm:t>
    </dgm:pt>
    <dgm:pt modelId="{CA0CF169-06CD-49D0-9782-2CC1007A0F40}" type="parTrans" cxnId="{14E69E34-7083-429F-A782-E9E1D5BD9852}">
      <dgm:prSet/>
      <dgm:spPr/>
      <dgm:t>
        <a:bodyPr/>
        <a:lstStyle/>
        <a:p>
          <a:endParaRPr lang="ru-RU"/>
        </a:p>
      </dgm:t>
    </dgm:pt>
    <dgm:pt modelId="{2DDFB47B-E4A1-41B6-9F8B-E56A64D4B3EB}" type="sibTrans" cxnId="{14E69E34-7083-429F-A782-E9E1D5BD9852}">
      <dgm:prSet/>
      <dgm:spPr/>
      <dgm:t>
        <a:bodyPr/>
        <a:lstStyle/>
        <a:p>
          <a:endParaRPr lang="ru-RU"/>
        </a:p>
      </dgm:t>
    </dgm:pt>
    <dgm:pt modelId="{D73B5D14-EF5E-418F-A682-B625D8D487A7}">
      <dgm:prSet/>
      <dgm:spPr/>
      <dgm:t>
        <a:bodyPr/>
        <a:lstStyle/>
        <a:p>
          <a:r>
            <a:rPr lang="ru-RU" dirty="0" smtClean="0"/>
            <a:t>Демография</a:t>
          </a:r>
          <a:endParaRPr lang="ru-RU" dirty="0"/>
        </a:p>
      </dgm:t>
    </dgm:pt>
    <dgm:pt modelId="{E7A69448-3D16-4C38-ABDD-9F90FC6E8DDD}" type="parTrans" cxnId="{A3DDBF02-6FC9-4EF9-9171-8BB956579CEA}">
      <dgm:prSet/>
      <dgm:spPr/>
      <dgm:t>
        <a:bodyPr/>
        <a:lstStyle/>
        <a:p>
          <a:endParaRPr lang="ru-RU"/>
        </a:p>
      </dgm:t>
    </dgm:pt>
    <dgm:pt modelId="{0C27A0A7-915D-46A2-9188-9A221B7FB464}" type="sibTrans" cxnId="{A3DDBF02-6FC9-4EF9-9171-8BB956579CEA}">
      <dgm:prSet/>
      <dgm:spPr/>
      <dgm:t>
        <a:bodyPr/>
        <a:lstStyle/>
        <a:p>
          <a:endParaRPr lang="ru-RU"/>
        </a:p>
      </dgm:t>
    </dgm:pt>
    <dgm:pt modelId="{2F68E10C-8E43-4CC7-A93E-4FB205D96001}">
      <dgm:prSet/>
      <dgm:spPr/>
      <dgm:t>
        <a:bodyPr/>
        <a:lstStyle/>
        <a:p>
          <a:r>
            <a:rPr lang="ru-RU" dirty="0" smtClean="0"/>
            <a:t>416 540,2</a:t>
          </a:r>
          <a:endParaRPr lang="ru-RU" dirty="0"/>
        </a:p>
      </dgm:t>
    </dgm:pt>
    <dgm:pt modelId="{DB1B7C67-86B1-4BD6-A643-315EFB9C8BA3}" type="parTrans" cxnId="{4740AA5E-CAF7-411C-B829-5929F027CC53}">
      <dgm:prSet/>
      <dgm:spPr/>
      <dgm:t>
        <a:bodyPr/>
        <a:lstStyle/>
        <a:p>
          <a:endParaRPr lang="ru-RU"/>
        </a:p>
      </dgm:t>
    </dgm:pt>
    <dgm:pt modelId="{BE7B2E9C-A68C-4C9C-A291-3B49FDDF8DEC}" type="sibTrans" cxnId="{4740AA5E-CAF7-411C-B829-5929F027CC53}">
      <dgm:prSet/>
      <dgm:spPr/>
      <dgm:t>
        <a:bodyPr/>
        <a:lstStyle/>
        <a:p>
          <a:endParaRPr lang="ru-RU"/>
        </a:p>
      </dgm:t>
    </dgm:pt>
    <dgm:pt modelId="{72F6CBEA-7FCD-4ACB-9618-91AB7CAE117C}">
      <dgm:prSet/>
      <dgm:spPr/>
      <dgm:t>
        <a:bodyPr/>
        <a:lstStyle/>
        <a:p>
          <a:r>
            <a:rPr lang="ru-RU" dirty="0" smtClean="0"/>
            <a:t>86 383,7</a:t>
          </a:r>
          <a:endParaRPr lang="ru-RU" dirty="0"/>
        </a:p>
      </dgm:t>
    </dgm:pt>
    <dgm:pt modelId="{DDB6FE23-043B-43F1-9261-6A9EDDFF1EBC}" type="parTrans" cxnId="{0CEC7537-4BA4-45C0-B316-81E612EFAC8D}">
      <dgm:prSet/>
      <dgm:spPr/>
      <dgm:t>
        <a:bodyPr/>
        <a:lstStyle/>
        <a:p>
          <a:endParaRPr lang="ru-RU"/>
        </a:p>
      </dgm:t>
    </dgm:pt>
    <dgm:pt modelId="{442BFD4A-BB44-4611-8CEA-6CE9FC578FF6}" type="sibTrans" cxnId="{0CEC7537-4BA4-45C0-B316-81E612EFAC8D}">
      <dgm:prSet/>
      <dgm:spPr/>
      <dgm:t>
        <a:bodyPr/>
        <a:lstStyle/>
        <a:p>
          <a:endParaRPr lang="ru-RU"/>
        </a:p>
      </dgm:t>
    </dgm:pt>
    <dgm:pt modelId="{A6F96539-B15B-430E-B984-42842090F7A2}">
      <dgm:prSet/>
      <dgm:spPr/>
      <dgm:t>
        <a:bodyPr/>
        <a:lstStyle/>
        <a:p>
          <a:r>
            <a:rPr lang="ru-RU" dirty="0" smtClean="0"/>
            <a:t>Безопасные и качественные автомобильные дороги</a:t>
          </a:r>
          <a:endParaRPr lang="ru-RU" dirty="0"/>
        </a:p>
      </dgm:t>
    </dgm:pt>
    <dgm:pt modelId="{C7ED3626-A5CE-4D9B-B530-E3886215EDB8}" type="parTrans" cxnId="{C1299C70-DF00-48CA-9661-C065B9A4DB69}">
      <dgm:prSet/>
      <dgm:spPr/>
      <dgm:t>
        <a:bodyPr/>
        <a:lstStyle/>
        <a:p>
          <a:endParaRPr lang="ru-RU"/>
        </a:p>
      </dgm:t>
    </dgm:pt>
    <dgm:pt modelId="{4072C11C-AB28-4781-9DA6-8AED4349E983}" type="sibTrans" cxnId="{C1299C70-DF00-48CA-9661-C065B9A4DB69}">
      <dgm:prSet/>
      <dgm:spPr/>
      <dgm:t>
        <a:bodyPr/>
        <a:lstStyle/>
        <a:p>
          <a:endParaRPr lang="ru-RU"/>
        </a:p>
      </dgm:t>
    </dgm:pt>
    <dgm:pt modelId="{126D2640-2079-4098-9304-CD420C4DE425}">
      <dgm:prSet/>
      <dgm:spPr/>
      <dgm:t>
        <a:bodyPr/>
        <a:lstStyle/>
        <a:p>
          <a:r>
            <a:rPr lang="ru-RU" dirty="0" smtClean="0"/>
            <a:t>204 711,1</a:t>
          </a:r>
          <a:endParaRPr lang="ru-RU" dirty="0"/>
        </a:p>
      </dgm:t>
    </dgm:pt>
    <dgm:pt modelId="{F9A1A97A-AE70-4B8D-9868-2080C72A3830}" type="parTrans" cxnId="{DAD5F15A-50A7-447A-86EC-2982344E0A7C}">
      <dgm:prSet/>
      <dgm:spPr/>
      <dgm:t>
        <a:bodyPr/>
        <a:lstStyle/>
        <a:p>
          <a:endParaRPr lang="ru-RU"/>
        </a:p>
      </dgm:t>
    </dgm:pt>
    <dgm:pt modelId="{993CFD9C-C299-4936-9442-2C341FB738C9}" type="sibTrans" cxnId="{DAD5F15A-50A7-447A-86EC-2982344E0A7C}">
      <dgm:prSet/>
      <dgm:spPr/>
      <dgm:t>
        <a:bodyPr/>
        <a:lstStyle/>
        <a:p>
          <a:endParaRPr lang="ru-RU"/>
        </a:p>
      </dgm:t>
    </dgm:pt>
    <dgm:pt modelId="{BA42452F-3066-44D3-9B7E-AEE85E0BE61D}">
      <dgm:prSet/>
      <dgm:spPr/>
      <dgm:t>
        <a:bodyPr/>
        <a:lstStyle/>
        <a:p>
          <a:r>
            <a:rPr lang="ru-RU" dirty="0" smtClean="0"/>
            <a:t>308 714,7</a:t>
          </a:r>
          <a:endParaRPr lang="ru-RU" dirty="0"/>
        </a:p>
      </dgm:t>
    </dgm:pt>
    <dgm:pt modelId="{62B287B2-E316-4918-A7BC-981AA06D963D}" type="parTrans" cxnId="{0CE9D456-5CF9-45D3-9B73-432AE1BE7E6D}">
      <dgm:prSet/>
      <dgm:spPr/>
      <dgm:t>
        <a:bodyPr/>
        <a:lstStyle/>
        <a:p>
          <a:endParaRPr lang="ru-RU"/>
        </a:p>
      </dgm:t>
    </dgm:pt>
    <dgm:pt modelId="{82EF8736-0962-47E1-9B9E-073D440EA97B}" type="sibTrans" cxnId="{0CE9D456-5CF9-45D3-9B73-432AE1BE7E6D}">
      <dgm:prSet/>
      <dgm:spPr/>
      <dgm:t>
        <a:bodyPr/>
        <a:lstStyle/>
        <a:p>
          <a:endParaRPr lang="ru-RU"/>
        </a:p>
      </dgm:t>
    </dgm:pt>
    <dgm:pt modelId="{8BE94C05-E5BD-4C3B-BBD3-7327ED5E106F}">
      <dgm:prSet custT="1"/>
      <dgm:spPr/>
      <dgm:t>
        <a:bodyPr/>
        <a:lstStyle/>
        <a:p>
          <a:r>
            <a:rPr lang="ru-RU" sz="4800" dirty="0" smtClean="0"/>
            <a:t>2021</a:t>
          </a:r>
          <a:endParaRPr lang="ru-RU" sz="4800" dirty="0"/>
        </a:p>
      </dgm:t>
    </dgm:pt>
    <dgm:pt modelId="{1231FE88-2E50-44E8-B77E-9169316E7846}" type="sibTrans" cxnId="{ECB26C76-BC26-4709-AA2B-525FB120CE3D}">
      <dgm:prSet/>
      <dgm:spPr/>
      <dgm:t>
        <a:bodyPr/>
        <a:lstStyle/>
        <a:p>
          <a:endParaRPr lang="ru-RU"/>
        </a:p>
      </dgm:t>
    </dgm:pt>
    <dgm:pt modelId="{A1DE3AE7-939F-48A2-8B42-D36710D5B8B5}" type="parTrans" cxnId="{ECB26C76-BC26-4709-AA2B-525FB120CE3D}">
      <dgm:prSet/>
      <dgm:spPr/>
      <dgm:t>
        <a:bodyPr/>
        <a:lstStyle/>
        <a:p>
          <a:endParaRPr lang="ru-RU"/>
        </a:p>
      </dgm:t>
    </dgm:pt>
    <dgm:pt modelId="{FDE87B3D-627A-4391-A495-6C0876729E3D}" type="pres">
      <dgm:prSet presAssocID="{509B7DCF-0B76-44FA-A28D-9ACF31B8873C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246CC39-FB62-4DC1-89E6-593E8DCD8EC0}" type="pres">
      <dgm:prSet presAssocID="{C0EFAF5E-3B55-42C1-AC89-E1C998412BA9}" presName="compNode" presStyleCnt="0"/>
      <dgm:spPr/>
    </dgm:pt>
    <dgm:pt modelId="{EECA5C5B-B766-4433-BF21-C43379C2D020}" type="pres">
      <dgm:prSet presAssocID="{C0EFAF5E-3B55-42C1-AC89-E1C998412BA9}" presName="aNode" presStyleLbl="bgShp" presStyleIdx="0" presStyleCnt="4" custScaleX="124700" custLinFactNeighborX="-2380" custLinFactNeighborY="388"/>
      <dgm:spPr/>
      <dgm:t>
        <a:bodyPr/>
        <a:lstStyle/>
        <a:p>
          <a:endParaRPr lang="ru-RU"/>
        </a:p>
      </dgm:t>
    </dgm:pt>
    <dgm:pt modelId="{7D875454-4101-4998-A02D-A81E4644BDA4}" type="pres">
      <dgm:prSet presAssocID="{C0EFAF5E-3B55-42C1-AC89-E1C998412BA9}" presName="textNode" presStyleLbl="bgShp" presStyleIdx="0" presStyleCnt="4"/>
      <dgm:spPr/>
      <dgm:t>
        <a:bodyPr/>
        <a:lstStyle/>
        <a:p>
          <a:endParaRPr lang="ru-RU"/>
        </a:p>
      </dgm:t>
    </dgm:pt>
    <dgm:pt modelId="{BF285693-9FA4-4A3C-8461-4E2B59D3099C}" type="pres">
      <dgm:prSet presAssocID="{C0EFAF5E-3B55-42C1-AC89-E1C998412BA9}" presName="compChildNode" presStyleCnt="0"/>
      <dgm:spPr/>
    </dgm:pt>
    <dgm:pt modelId="{616D2D8E-3B07-4184-B9A2-46D7D46C34FE}" type="pres">
      <dgm:prSet presAssocID="{C0EFAF5E-3B55-42C1-AC89-E1C998412BA9}" presName="theInnerList" presStyleCnt="0"/>
      <dgm:spPr/>
    </dgm:pt>
    <dgm:pt modelId="{8F86A4CF-4EC6-4A82-88B7-88C88E49DDF5}" type="pres">
      <dgm:prSet presAssocID="{39A2AD9F-798B-4A5E-9B00-D73ED3C892BF}" presName="childNode" presStyleLbl="node1" presStyleIdx="0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A56486-E26A-4AB5-ACE5-9C9714772137}" type="pres">
      <dgm:prSet presAssocID="{39A2AD9F-798B-4A5E-9B00-D73ED3C892BF}" presName="aSpace2" presStyleCnt="0"/>
      <dgm:spPr/>
    </dgm:pt>
    <dgm:pt modelId="{139693B2-EFD6-46ED-AF6E-3D1829766CB9}" type="pres">
      <dgm:prSet presAssocID="{BE124FAB-DEBD-459A-A790-894B4F69B530}" presName="childNode" presStyleLbl="node1" presStyleIdx="1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101E98-50FF-4367-BA98-7A7DB09B084C}" type="pres">
      <dgm:prSet presAssocID="{BE124FAB-DEBD-459A-A790-894B4F69B530}" presName="aSpace2" presStyleCnt="0"/>
      <dgm:spPr/>
    </dgm:pt>
    <dgm:pt modelId="{97F13B2C-FA7D-4CFA-9468-C6E642FB4E2A}" type="pres">
      <dgm:prSet presAssocID="{5F3B6C66-3E60-4054-BCE5-872620B86967}" presName="childNode" presStyleLbl="node1" presStyleIdx="2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215BA6-64E2-4EB6-A654-575908196882}" type="pres">
      <dgm:prSet presAssocID="{5F3B6C66-3E60-4054-BCE5-872620B86967}" presName="aSpace2" presStyleCnt="0"/>
      <dgm:spPr/>
    </dgm:pt>
    <dgm:pt modelId="{FBF62D61-1AAC-4631-8F9C-D0974393F933}" type="pres">
      <dgm:prSet presAssocID="{D73B5D14-EF5E-418F-A682-B625D8D487A7}" presName="childNode" presStyleLbl="node1" presStyleIdx="3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9398CD-9751-400E-8522-E3007D3CF79F}" type="pres">
      <dgm:prSet presAssocID="{D73B5D14-EF5E-418F-A682-B625D8D487A7}" presName="aSpace2" presStyleCnt="0"/>
      <dgm:spPr/>
    </dgm:pt>
    <dgm:pt modelId="{490FC6A7-EB84-41E3-ADBB-32AB13FC1E0B}" type="pres">
      <dgm:prSet presAssocID="{A6F96539-B15B-430E-B984-42842090F7A2}" presName="childNode" presStyleLbl="node1" presStyleIdx="4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1345E-C418-4A05-B7F3-33FE895DCA35}" type="pres">
      <dgm:prSet presAssocID="{C0EFAF5E-3B55-42C1-AC89-E1C998412BA9}" presName="aSpace" presStyleCnt="0"/>
      <dgm:spPr/>
    </dgm:pt>
    <dgm:pt modelId="{FB3C64EC-3463-479E-A2E7-9707F761C647}" type="pres">
      <dgm:prSet presAssocID="{DB534546-710F-48B0-9945-85F7E136DBAC}" presName="compNode" presStyleCnt="0"/>
      <dgm:spPr/>
    </dgm:pt>
    <dgm:pt modelId="{775F5B9C-6EEB-4934-936C-0FF2E35F0436}" type="pres">
      <dgm:prSet presAssocID="{DB534546-710F-48B0-9945-85F7E136DBAC}" presName="aNode" presStyleLbl="bgShp" presStyleIdx="1" presStyleCnt="4" custScaleX="124946"/>
      <dgm:spPr/>
      <dgm:t>
        <a:bodyPr/>
        <a:lstStyle/>
        <a:p>
          <a:endParaRPr lang="ru-RU"/>
        </a:p>
      </dgm:t>
    </dgm:pt>
    <dgm:pt modelId="{A8D7DB30-A7FE-4ADC-A0AE-5679DDDD7A49}" type="pres">
      <dgm:prSet presAssocID="{DB534546-710F-48B0-9945-85F7E136DBAC}" presName="textNode" presStyleLbl="bgShp" presStyleIdx="1" presStyleCnt="4"/>
      <dgm:spPr/>
      <dgm:t>
        <a:bodyPr/>
        <a:lstStyle/>
        <a:p>
          <a:endParaRPr lang="ru-RU"/>
        </a:p>
      </dgm:t>
    </dgm:pt>
    <dgm:pt modelId="{43247821-20D6-42EE-941A-69ACE01FDCF0}" type="pres">
      <dgm:prSet presAssocID="{DB534546-710F-48B0-9945-85F7E136DBAC}" presName="compChildNode" presStyleCnt="0"/>
      <dgm:spPr/>
    </dgm:pt>
    <dgm:pt modelId="{B94981FB-4EB0-4396-BFF6-DF2315AB8B60}" type="pres">
      <dgm:prSet presAssocID="{DB534546-710F-48B0-9945-85F7E136DBAC}" presName="theInnerList" presStyleCnt="0"/>
      <dgm:spPr/>
    </dgm:pt>
    <dgm:pt modelId="{D4EEE6ED-8B0F-4C41-8C3D-1344E1B66D13}" type="pres">
      <dgm:prSet presAssocID="{E9B531F9-BBA7-404D-B43B-131C9CB129C9}" presName="childNode" presStyleLbl="node1" presStyleIdx="5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98EE9B-B2DA-4606-BF84-047EC3C7ECBD}" type="pres">
      <dgm:prSet presAssocID="{E9B531F9-BBA7-404D-B43B-131C9CB129C9}" presName="aSpace2" presStyleCnt="0"/>
      <dgm:spPr/>
    </dgm:pt>
    <dgm:pt modelId="{E63ED012-F4A4-4CE0-AA7D-FC18B91D9735}" type="pres">
      <dgm:prSet presAssocID="{0EB5DF9E-8AD9-4DD5-8153-9468A9B3B957}" presName="childNode" presStyleLbl="node1" presStyleIdx="6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C84E92-79BB-4A09-BD04-8A40FE09F8D3}" type="pres">
      <dgm:prSet presAssocID="{0EB5DF9E-8AD9-4DD5-8153-9468A9B3B957}" presName="aSpace2" presStyleCnt="0"/>
      <dgm:spPr/>
    </dgm:pt>
    <dgm:pt modelId="{E9B3912D-9352-46C8-B5D0-4F907A0025BE}" type="pres">
      <dgm:prSet presAssocID="{2F68E10C-8E43-4CC7-A93E-4FB205D96001}" presName="childNode" presStyleLbl="node1" presStyleIdx="7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EA2C8D-FB3B-437E-A8F5-91CB41EC085F}" type="pres">
      <dgm:prSet presAssocID="{2F68E10C-8E43-4CC7-A93E-4FB205D96001}" presName="aSpace2" presStyleCnt="0"/>
      <dgm:spPr/>
    </dgm:pt>
    <dgm:pt modelId="{FE0CA3DA-35F1-4292-A75D-A60C9EF22893}" type="pres">
      <dgm:prSet presAssocID="{A27A7A7B-CE7D-4F73-B2AB-48F684986F14}" presName="childNode" presStyleLbl="node1" presStyleIdx="8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5B193C-C2A4-4197-B161-7A535A2B177D}" type="pres">
      <dgm:prSet presAssocID="{A27A7A7B-CE7D-4F73-B2AB-48F684986F14}" presName="aSpace2" presStyleCnt="0"/>
      <dgm:spPr/>
    </dgm:pt>
    <dgm:pt modelId="{11E4F6E5-DA5D-4936-A475-8DF97FDA5780}" type="pres">
      <dgm:prSet presAssocID="{126D2640-2079-4098-9304-CD420C4DE425}" presName="childNode" presStyleLbl="node1" presStyleIdx="9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05CA59-155A-40A3-9B09-0FE0CFBF19D1}" type="pres">
      <dgm:prSet presAssocID="{DB534546-710F-48B0-9945-85F7E136DBAC}" presName="aSpace" presStyleCnt="0"/>
      <dgm:spPr/>
    </dgm:pt>
    <dgm:pt modelId="{D09F2638-5124-4189-AD32-DCD5F02BA9DB}" type="pres">
      <dgm:prSet presAssocID="{F727E748-4A06-412E-969C-0CA4A61E1726}" presName="compNode" presStyleCnt="0"/>
      <dgm:spPr/>
    </dgm:pt>
    <dgm:pt modelId="{EC7828A3-9559-45A6-9DBC-65F38384A5A7}" type="pres">
      <dgm:prSet presAssocID="{F727E748-4A06-412E-969C-0CA4A61E1726}" presName="aNode" presStyleLbl="bgShp" presStyleIdx="2" presStyleCnt="4" custScaleX="132044"/>
      <dgm:spPr/>
      <dgm:t>
        <a:bodyPr/>
        <a:lstStyle/>
        <a:p>
          <a:endParaRPr lang="ru-RU"/>
        </a:p>
      </dgm:t>
    </dgm:pt>
    <dgm:pt modelId="{FDC26732-C5E3-47AF-A754-50272A2E864C}" type="pres">
      <dgm:prSet presAssocID="{F727E748-4A06-412E-969C-0CA4A61E1726}" presName="textNode" presStyleLbl="bgShp" presStyleIdx="2" presStyleCnt="4"/>
      <dgm:spPr/>
      <dgm:t>
        <a:bodyPr/>
        <a:lstStyle/>
        <a:p>
          <a:endParaRPr lang="ru-RU"/>
        </a:p>
      </dgm:t>
    </dgm:pt>
    <dgm:pt modelId="{6AB17532-ED38-4F08-9E1C-80F872EE352B}" type="pres">
      <dgm:prSet presAssocID="{F727E748-4A06-412E-969C-0CA4A61E1726}" presName="compChildNode" presStyleCnt="0"/>
      <dgm:spPr/>
    </dgm:pt>
    <dgm:pt modelId="{3B98300A-0D4F-415F-9B8F-A4CCB980DDE7}" type="pres">
      <dgm:prSet presAssocID="{F727E748-4A06-412E-969C-0CA4A61E1726}" presName="theInnerList" presStyleCnt="0"/>
      <dgm:spPr/>
    </dgm:pt>
    <dgm:pt modelId="{3528ED1A-CBB4-4B8D-892F-61A699B37746}" type="pres">
      <dgm:prSet presAssocID="{B35A1026-3F2E-419A-85E8-B9824EA490AF}" presName="childNode" presStyleLbl="node1" presStyleIdx="10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E14F6A-EFB5-4C2D-A796-04225901A3DE}" type="pres">
      <dgm:prSet presAssocID="{B35A1026-3F2E-419A-85E8-B9824EA490AF}" presName="aSpace2" presStyleCnt="0"/>
      <dgm:spPr/>
    </dgm:pt>
    <dgm:pt modelId="{A4BF6111-68A9-4C49-9B5D-4E0C5FCF7101}" type="pres">
      <dgm:prSet presAssocID="{C130EAD4-4EA1-4088-A2F9-F9F36D9C5206}" presName="childNode" presStyleLbl="node1" presStyleIdx="11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EC6305-DD8E-4316-A864-118405D6DFC7}" type="pres">
      <dgm:prSet presAssocID="{C130EAD4-4EA1-4088-A2F9-F9F36D9C5206}" presName="aSpace2" presStyleCnt="0"/>
      <dgm:spPr/>
    </dgm:pt>
    <dgm:pt modelId="{4DF84CF4-DEC5-4739-9F7F-B49168DDBA31}" type="pres">
      <dgm:prSet presAssocID="{70313DF7-9BC5-4F96-BFC8-1B1D490881C6}" presName="childNode" presStyleLbl="node1" presStyleIdx="12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1E53C6-B55A-44D5-BF1D-88C12EA1A8D2}" type="pres">
      <dgm:prSet presAssocID="{70313DF7-9BC5-4F96-BFC8-1B1D490881C6}" presName="aSpace2" presStyleCnt="0"/>
      <dgm:spPr/>
    </dgm:pt>
    <dgm:pt modelId="{ADF8C0B7-309A-4671-AEEF-93CD8753B88C}" type="pres">
      <dgm:prSet presAssocID="{72F6CBEA-7FCD-4ACB-9618-91AB7CAE117C}" presName="childNode" presStyleLbl="node1" presStyleIdx="13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D48E84-400A-43E7-86EE-1BE1B443B67D}" type="pres">
      <dgm:prSet presAssocID="{72F6CBEA-7FCD-4ACB-9618-91AB7CAE117C}" presName="aSpace2" presStyleCnt="0"/>
      <dgm:spPr/>
    </dgm:pt>
    <dgm:pt modelId="{A897D290-C095-4615-BB6F-2A2F34BA271B}" type="pres">
      <dgm:prSet presAssocID="{BA42452F-3066-44D3-9B7E-AEE85E0BE61D}" presName="childNode" presStyleLbl="node1" presStyleIdx="14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E8040B-CAD0-4550-BCB6-E59BBF596D56}" type="pres">
      <dgm:prSet presAssocID="{F727E748-4A06-412E-969C-0CA4A61E1726}" presName="aSpace" presStyleCnt="0"/>
      <dgm:spPr/>
    </dgm:pt>
    <dgm:pt modelId="{D4064192-D74D-4A95-9F24-FDADF6244BC0}" type="pres">
      <dgm:prSet presAssocID="{8BE94C05-E5BD-4C3B-BBD3-7327ED5E106F}" presName="compNode" presStyleCnt="0"/>
      <dgm:spPr/>
    </dgm:pt>
    <dgm:pt modelId="{945762E8-3F8A-440C-B9FF-08D707FA2EEE}" type="pres">
      <dgm:prSet presAssocID="{8BE94C05-E5BD-4C3B-BBD3-7327ED5E106F}" presName="aNode" presStyleLbl="bgShp" presStyleIdx="3" presStyleCnt="4" custScaleX="117885" custLinFactNeighborX="2249"/>
      <dgm:spPr/>
      <dgm:t>
        <a:bodyPr/>
        <a:lstStyle/>
        <a:p>
          <a:endParaRPr lang="ru-RU"/>
        </a:p>
      </dgm:t>
    </dgm:pt>
    <dgm:pt modelId="{B14FB571-4E0F-4310-8DF2-AC3C8A3BAA79}" type="pres">
      <dgm:prSet presAssocID="{8BE94C05-E5BD-4C3B-BBD3-7327ED5E106F}" presName="textNode" presStyleLbl="bgShp" presStyleIdx="3" presStyleCnt="4"/>
      <dgm:spPr/>
      <dgm:t>
        <a:bodyPr/>
        <a:lstStyle/>
        <a:p>
          <a:endParaRPr lang="ru-RU"/>
        </a:p>
      </dgm:t>
    </dgm:pt>
    <dgm:pt modelId="{735CD955-AEBF-4CDC-9294-04E07F170408}" type="pres">
      <dgm:prSet presAssocID="{8BE94C05-E5BD-4C3B-BBD3-7327ED5E106F}" presName="compChildNode" presStyleCnt="0"/>
      <dgm:spPr/>
    </dgm:pt>
    <dgm:pt modelId="{4702D003-98B3-4A16-B0B1-57A1CBFEF72E}" type="pres">
      <dgm:prSet presAssocID="{8BE94C05-E5BD-4C3B-BBD3-7327ED5E106F}" presName="theInnerList" presStyleCnt="0"/>
      <dgm:spPr/>
    </dgm:pt>
  </dgm:ptLst>
  <dgm:cxnLst>
    <dgm:cxn modelId="{ECB26C76-BC26-4709-AA2B-525FB120CE3D}" srcId="{509B7DCF-0B76-44FA-A28D-9ACF31B8873C}" destId="{8BE94C05-E5BD-4C3B-BBD3-7327ED5E106F}" srcOrd="3" destOrd="0" parTransId="{A1DE3AE7-939F-48A2-8B42-D36710D5B8B5}" sibTransId="{1231FE88-2E50-44E8-B77E-9169316E7846}"/>
    <dgm:cxn modelId="{0CEC7537-4BA4-45C0-B316-81E612EFAC8D}" srcId="{F727E748-4A06-412E-969C-0CA4A61E1726}" destId="{72F6CBEA-7FCD-4ACB-9618-91AB7CAE117C}" srcOrd="3" destOrd="0" parTransId="{DDB6FE23-043B-43F1-9261-6A9EDDFF1EBC}" sibTransId="{442BFD4A-BB44-4611-8CEA-6CE9FC578FF6}"/>
    <dgm:cxn modelId="{3BFEFA1A-73C7-42AD-9E0A-24C4F4B29FD3}" type="presOf" srcId="{C0EFAF5E-3B55-42C1-AC89-E1C998412BA9}" destId="{7D875454-4101-4998-A02D-A81E4644BDA4}" srcOrd="1" destOrd="0" presId="urn:microsoft.com/office/officeart/2005/8/layout/lProcess2"/>
    <dgm:cxn modelId="{2170AAFC-8BF8-4950-837F-1A1E9E73CB16}" type="presOf" srcId="{BE124FAB-DEBD-459A-A790-894B4F69B530}" destId="{139693B2-EFD6-46ED-AF6E-3D1829766CB9}" srcOrd="0" destOrd="0" presId="urn:microsoft.com/office/officeart/2005/8/layout/lProcess2"/>
    <dgm:cxn modelId="{1ED57E55-CB64-4615-8814-C33754FDE436}" type="presOf" srcId="{2F68E10C-8E43-4CC7-A93E-4FB205D96001}" destId="{E9B3912D-9352-46C8-B5D0-4F907A0025BE}" srcOrd="0" destOrd="0" presId="urn:microsoft.com/office/officeart/2005/8/layout/lProcess2"/>
    <dgm:cxn modelId="{43E9AEDE-76DB-41F9-9D2C-4B2CC54CA8D4}" type="presOf" srcId="{72F6CBEA-7FCD-4ACB-9618-91AB7CAE117C}" destId="{ADF8C0B7-309A-4671-AEEF-93CD8753B88C}" srcOrd="0" destOrd="0" presId="urn:microsoft.com/office/officeart/2005/8/layout/lProcess2"/>
    <dgm:cxn modelId="{E1266F41-2305-47AB-A5F1-8C0EFCADDC65}" srcId="{F727E748-4A06-412E-969C-0CA4A61E1726}" destId="{70313DF7-9BC5-4F96-BFC8-1B1D490881C6}" srcOrd="2" destOrd="0" parTransId="{1F7976CE-C581-48DF-BF3C-1C54404726EA}" sibTransId="{CC457805-7556-4D86-A13C-1CBD49D70789}"/>
    <dgm:cxn modelId="{0CE9D456-5CF9-45D3-9B73-432AE1BE7E6D}" srcId="{F727E748-4A06-412E-969C-0CA4A61E1726}" destId="{BA42452F-3066-44D3-9B7E-AEE85E0BE61D}" srcOrd="4" destOrd="0" parTransId="{62B287B2-E316-4918-A7BC-981AA06D963D}" sibTransId="{82EF8736-0962-47E1-9B9E-073D440EA97B}"/>
    <dgm:cxn modelId="{65941FAF-D3E0-4D9B-8572-38A96A2A551B}" type="presOf" srcId="{D73B5D14-EF5E-418F-A682-B625D8D487A7}" destId="{FBF62D61-1AAC-4631-8F9C-D0974393F933}" srcOrd="0" destOrd="0" presId="urn:microsoft.com/office/officeart/2005/8/layout/lProcess2"/>
    <dgm:cxn modelId="{A228B6BD-0705-4549-A4FE-BBE9F353ED9F}" type="presOf" srcId="{8BE94C05-E5BD-4C3B-BBD3-7327ED5E106F}" destId="{B14FB571-4E0F-4310-8DF2-AC3C8A3BAA79}" srcOrd="1" destOrd="0" presId="urn:microsoft.com/office/officeart/2005/8/layout/lProcess2"/>
    <dgm:cxn modelId="{8E78AC70-6DCF-478A-8EC5-497B3188CFC9}" srcId="{F727E748-4A06-412E-969C-0CA4A61E1726}" destId="{B35A1026-3F2E-419A-85E8-B9824EA490AF}" srcOrd="0" destOrd="0" parTransId="{8C5C2D7E-3982-4401-BD43-372243DA2518}" sibTransId="{54E20DD4-601B-4BA5-9AD1-D2C2D778ED37}"/>
    <dgm:cxn modelId="{70B2047D-ED3B-486B-9430-4F762A270D5B}" srcId="{DB534546-710F-48B0-9945-85F7E136DBAC}" destId="{0EB5DF9E-8AD9-4DD5-8153-9468A9B3B957}" srcOrd="1" destOrd="0" parTransId="{52124207-13DB-4386-B28C-B3EBF05DF80F}" sibTransId="{6C009C73-0EF2-4491-8A84-FA23F16C908D}"/>
    <dgm:cxn modelId="{BD1FFD8B-17B7-404C-864F-196EAB1F5C24}" type="presOf" srcId="{DB534546-710F-48B0-9945-85F7E136DBAC}" destId="{775F5B9C-6EEB-4934-936C-0FF2E35F0436}" srcOrd="0" destOrd="0" presId="urn:microsoft.com/office/officeart/2005/8/layout/lProcess2"/>
    <dgm:cxn modelId="{05BBA9E4-4F0C-4C07-B1DD-9D9D3A44FA5C}" type="presOf" srcId="{39A2AD9F-798B-4A5E-9B00-D73ED3C892BF}" destId="{8F86A4CF-4EC6-4A82-88B7-88C88E49DDF5}" srcOrd="0" destOrd="0" presId="urn:microsoft.com/office/officeart/2005/8/layout/lProcess2"/>
    <dgm:cxn modelId="{A3DDBF02-6FC9-4EF9-9171-8BB956579CEA}" srcId="{C0EFAF5E-3B55-42C1-AC89-E1C998412BA9}" destId="{D73B5D14-EF5E-418F-A682-B625D8D487A7}" srcOrd="3" destOrd="0" parTransId="{E7A69448-3D16-4C38-ABDD-9F90FC6E8DDD}" sibTransId="{0C27A0A7-915D-46A2-9188-9A221B7FB464}"/>
    <dgm:cxn modelId="{6BA4F615-1810-4508-82E1-9874B5CA015F}" type="presOf" srcId="{F727E748-4A06-412E-969C-0CA4A61E1726}" destId="{EC7828A3-9559-45A6-9DBC-65F38384A5A7}" srcOrd="0" destOrd="0" presId="urn:microsoft.com/office/officeart/2005/8/layout/lProcess2"/>
    <dgm:cxn modelId="{7828C956-242B-4221-B272-B3D5A6DCA7ED}" srcId="{DB534546-710F-48B0-9945-85F7E136DBAC}" destId="{E9B531F9-BBA7-404D-B43B-131C9CB129C9}" srcOrd="0" destOrd="0" parTransId="{DAAB7E10-BEA2-499C-8B1F-E78766652FC4}" sibTransId="{1FC8C969-4DDA-40A1-AB4E-EB437581F771}"/>
    <dgm:cxn modelId="{14E69E34-7083-429F-A782-E9E1D5BD9852}" srcId="{C0EFAF5E-3B55-42C1-AC89-E1C998412BA9}" destId="{BE124FAB-DEBD-459A-A790-894B4F69B530}" srcOrd="1" destOrd="0" parTransId="{CA0CF169-06CD-49D0-9782-2CC1007A0F40}" sibTransId="{2DDFB47B-E4A1-41B6-9F8B-E56A64D4B3EB}"/>
    <dgm:cxn modelId="{A7FE9E96-A246-49F3-A5AA-D40CE4C77B1E}" srcId="{509B7DCF-0B76-44FA-A28D-9ACF31B8873C}" destId="{DB534546-710F-48B0-9945-85F7E136DBAC}" srcOrd="1" destOrd="0" parTransId="{1A81906E-4798-47F2-947D-4A53B997E5F8}" sibTransId="{99F23456-94D6-4A48-A0C4-1F0F1F088955}"/>
    <dgm:cxn modelId="{C1299C70-DF00-48CA-9661-C065B9A4DB69}" srcId="{C0EFAF5E-3B55-42C1-AC89-E1C998412BA9}" destId="{A6F96539-B15B-430E-B984-42842090F7A2}" srcOrd="4" destOrd="0" parTransId="{C7ED3626-A5CE-4D9B-B530-E3886215EDB8}" sibTransId="{4072C11C-AB28-4781-9DA6-8AED4349E983}"/>
    <dgm:cxn modelId="{0283050E-3BE7-4ABE-A16F-8DF849DC09A5}" type="presOf" srcId="{70313DF7-9BC5-4F96-BFC8-1B1D490881C6}" destId="{4DF84CF4-DEC5-4739-9F7F-B49168DDBA31}" srcOrd="0" destOrd="0" presId="urn:microsoft.com/office/officeart/2005/8/layout/lProcess2"/>
    <dgm:cxn modelId="{D696CB6B-9F42-46D2-A0A5-FC2CED3F84D5}" type="presOf" srcId="{8BE94C05-E5BD-4C3B-BBD3-7327ED5E106F}" destId="{945762E8-3F8A-440C-B9FF-08D707FA2EEE}" srcOrd="0" destOrd="0" presId="urn:microsoft.com/office/officeart/2005/8/layout/lProcess2"/>
    <dgm:cxn modelId="{5BB098D3-81AA-4B35-A511-A413AFB9C88B}" srcId="{C0EFAF5E-3B55-42C1-AC89-E1C998412BA9}" destId="{5F3B6C66-3E60-4054-BCE5-872620B86967}" srcOrd="2" destOrd="0" parTransId="{41E18422-8508-4711-A01F-577E6933F5D4}" sibTransId="{46815B9F-664C-4F8E-9DEA-8515DCACE09F}"/>
    <dgm:cxn modelId="{DAD5F15A-50A7-447A-86EC-2982344E0A7C}" srcId="{DB534546-710F-48B0-9945-85F7E136DBAC}" destId="{126D2640-2079-4098-9304-CD420C4DE425}" srcOrd="4" destOrd="0" parTransId="{F9A1A97A-AE70-4B8D-9868-2080C72A3830}" sibTransId="{993CFD9C-C299-4936-9442-2C341FB738C9}"/>
    <dgm:cxn modelId="{C72EE67D-46C1-4D5B-A5E6-7DD351FF98B8}" type="presOf" srcId="{BA42452F-3066-44D3-9B7E-AEE85E0BE61D}" destId="{A897D290-C095-4615-BB6F-2A2F34BA271B}" srcOrd="0" destOrd="0" presId="urn:microsoft.com/office/officeart/2005/8/layout/lProcess2"/>
    <dgm:cxn modelId="{EF7603C7-ED4C-4EC2-85E7-B1C42EE6C67E}" type="presOf" srcId="{0EB5DF9E-8AD9-4DD5-8153-9468A9B3B957}" destId="{E63ED012-F4A4-4CE0-AA7D-FC18B91D9735}" srcOrd="0" destOrd="0" presId="urn:microsoft.com/office/officeart/2005/8/layout/lProcess2"/>
    <dgm:cxn modelId="{220679F4-7564-43CC-8B35-5D13C8515622}" type="presOf" srcId="{A27A7A7B-CE7D-4F73-B2AB-48F684986F14}" destId="{FE0CA3DA-35F1-4292-A75D-A60C9EF22893}" srcOrd="0" destOrd="0" presId="urn:microsoft.com/office/officeart/2005/8/layout/lProcess2"/>
    <dgm:cxn modelId="{8B1D76E6-8A49-4758-956B-AF452FB596D5}" srcId="{509B7DCF-0B76-44FA-A28D-9ACF31B8873C}" destId="{F727E748-4A06-412E-969C-0CA4A61E1726}" srcOrd="2" destOrd="0" parTransId="{EFE49BE6-C6E3-48BB-8AE0-31E604D5D98B}" sibTransId="{2883335C-3A40-4B9B-BFFA-53909ED43BD1}"/>
    <dgm:cxn modelId="{3450D9F6-DC1D-4D7D-A23E-A7FE17EA6B37}" srcId="{F727E748-4A06-412E-969C-0CA4A61E1726}" destId="{C130EAD4-4EA1-4088-A2F9-F9F36D9C5206}" srcOrd="1" destOrd="0" parTransId="{5F78923E-9AE4-429C-8FDD-E9316DC2252F}" sibTransId="{D2FDD53E-DEE4-4577-821F-67822CCC786C}"/>
    <dgm:cxn modelId="{FFBE5EB2-3BF9-497D-A63B-144307276E15}" type="presOf" srcId="{F727E748-4A06-412E-969C-0CA4A61E1726}" destId="{FDC26732-C5E3-47AF-A754-50272A2E864C}" srcOrd="1" destOrd="0" presId="urn:microsoft.com/office/officeart/2005/8/layout/lProcess2"/>
    <dgm:cxn modelId="{A5A2E80D-19CF-4210-BB84-8EE7B5920427}" type="presOf" srcId="{B35A1026-3F2E-419A-85E8-B9824EA490AF}" destId="{3528ED1A-CBB4-4B8D-892F-61A699B37746}" srcOrd="0" destOrd="0" presId="urn:microsoft.com/office/officeart/2005/8/layout/lProcess2"/>
    <dgm:cxn modelId="{EF4368E5-F740-4CD3-8111-9FB21A1483FF}" srcId="{DB534546-710F-48B0-9945-85F7E136DBAC}" destId="{A27A7A7B-CE7D-4F73-B2AB-48F684986F14}" srcOrd="3" destOrd="0" parTransId="{D2F00336-7439-4898-93F8-D85512427B4E}" sibTransId="{2B2DEF5F-53D5-4FB9-9443-C5416A5B8BDD}"/>
    <dgm:cxn modelId="{D7241621-FAEB-48BF-9AD7-C0CA4E603A46}" type="presOf" srcId="{C130EAD4-4EA1-4088-A2F9-F9F36D9C5206}" destId="{A4BF6111-68A9-4C49-9B5D-4E0C5FCF7101}" srcOrd="0" destOrd="0" presId="urn:microsoft.com/office/officeart/2005/8/layout/lProcess2"/>
    <dgm:cxn modelId="{ED62A85A-D7BE-493B-865D-38CC756F8CD0}" type="presOf" srcId="{C0EFAF5E-3B55-42C1-AC89-E1C998412BA9}" destId="{EECA5C5B-B766-4433-BF21-C43379C2D020}" srcOrd="0" destOrd="0" presId="urn:microsoft.com/office/officeart/2005/8/layout/lProcess2"/>
    <dgm:cxn modelId="{589AC3F8-3711-4E62-B6F7-B5CEA209B7C4}" type="presOf" srcId="{5F3B6C66-3E60-4054-BCE5-872620B86967}" destId="{97F13B2C-FA7D-4CFA-9468-C6E642FB4E2A}" srcOrd="0" destOrd="0" presId="urn:microsoft.com/office/officeart/2005/8/layout/lProcess2"/>
    <dgm:cxn modelId="{B14307C2-8082-4B16-9DAA-F9B77D5CAEE5}" type="presOf" srcId="{509B7DCF-0B76-44FA-A28D-9ACF31B8873C}" destId="{FDE87B3D-627A-4391-A495-6C0876729E3D}" srcOrd="0" destOrd="0" presId="urn:microsoft.com/office/officeart/2005/8/layout/lProcess2"/>
    <dgm:cxn modelId="{4740AA5E-CAF7-411C-B829-5929F027CC53}" srcId="{DB534546-710F-48B0-9945-85F7E136DBAC}" destId="{2F68E10C-8E43-4CC7-A93E-4FB205D96001}" srcOrd="2" destOrd="0" parTransId="{DB1B7C67-86B1-4BD6-A643-315EFB9C8BA3}" sibTransId="{BE7B2E9C-A68C-4C9C-A291-3B49FDDF8DEC}"/>
    <dgm:cxn modelId="{FF8D4C4B-0A97-48C5-94BB-1A7BE9029486}" type="presOf" srcId="{DB534546-710F-48B0-9945-85F7E136DBAC}" destId="{A8D7DB30-A7FE-4ADC-A0AE-5679DDDD7A49}" srcOrd="1" destOrd="0" presId="urn:microsoft.com/office/officeart/2005/8/layout/lProcess2"/>
    <dgm:cxn modelId="{16421611-BB4B-4A28-8DB1-9670A670EE23}" type="presOf" srcId="{126D2640-2079-4098-9304-CD420C4DE425}" destId="{11E4F6E5-DA5D-4936-A475-8DF97FDA5780}" srcOrd="0" destOrd="0" presId="urn:microsoft.com/office/officeart/2005/8/layout/lProcess2"/>
    <dgm:cxn modelId="{788BE5E6-93C5-481E-AC6E-F85731325D72}" srcId="{509B7DCF-0B76-44FA-A28D-9ACF31B8873C}" destId="{C0EFAF5E-3B55-42C1-AC89-E1C998412BA9}" srcOrd="0" destOrd="0" parTransId="{AD6C5E34-FBD4-468E-866B-EFC05ED1C1C1}" sibTransId="{9AD494E5-AEA0-4DF1-A075-0C040F33252D}"/>
    <dgm:cxn modelId="{D4261143-63F0-4588-85EA-6A00C2330A78}" type="presOf" srcId="{E9B531F9-BBA7-404D-B43B-131C9CB129C9}" destId="{D4EEE6ED-8B0F-4C41-8C3D-1344E1B66D13}" srcOrd="0" destOrd="0" presId="urn:microsoft.com/office/officeart/2005/8/layout/lProcess2"/>
    <dgm:cxn modelId="{2A472041-0770-42FA-823C-4C943C01EB48}" type="presOf" srcId="{A6F96539-B15B-430E-B984-42842090F7A2}" destId="{490FC6A7-EB84-41E3-ADBB-32AB13FC1E0B}" srcOrd="0" destOrd="0" presId="urn:microsoft.com/office/officeart/2005/8/layout/lProcess2"/>
    <dgm:cxn modelId="{D9794C0D-EDDE-4FD9-9E97-60A9C04AE52A}" srcId="{C0EFAF5E-3B55-42C1-AC89-E1C998412BA9}" destId="{39A2AD9F-798B-4A5E-9B00-D73ED3C892BF}" srcOrd="0" destOrd="0" parTransId="{39C4E7DE-C68C-4A8E-96E6-EE8B52C6E701}" sibTransId="{9670D622-48D7-46D0-9687-1B7336CF085C}"/>
    <dgm:cxn modelId="{0EEDFC07-39C8-45E6-B9B0-D5A7324AE51F}" type="presParOf" srcId="{FDE87B3D-627A-4391-A495-6C0876729E3D}" destId="{C246CC39-FB62-4DC1-89E6-593E8DCD8EC0}" srcOrd="0" destOrd="0" presId="urn:microsoft.com/office/officeart/2005/8/layout/lProcess2"/>
    <dgm:cxn modelId="{098E7824-A070-4F85-8DD6-F6F39860D4F4}" type="presParOf" srcId="{C246CC39-FB62-4DC1-89E6-593E8DCD8EC0}" destId="{EECA5C5B-B766-4433-BF21-C43379C2D020}" srcOrd="0" destOrd="0" presId="urn:microsoft.com/office/officeart/2005/8/layout/lProcess2"/>
    <dgm:cxn modelId="{14088739-DA0F-4A92-AB1E-756946707882}" type="presParOf" srcId="{C246CC39-FB62-4DC1-89E6-593E8DCD8EC0}" destId="{7D875454-4101-4998-A02D-A81E4644BDA4}" srcOrd="1" destOrd="0" presId="urn:microsoft.com/office/officeart/2005/8/layout/lProcess2"/>
    <dgm:cxn modelId="{759FAF2D-0757-4581-81AE-6463CFBDFBFC}" type="presParOf" srcId="{C246CC39-FB62-4DC1-89E6-593E8DCD8EC0}" destId="{BF285693-9FA4-4A3C-8461-4E2B59D3099C}" srcOrd="2" destOrd="0" presId="urn:microsoft.com/office/officeart/2005/8/layout/lProcess2"/>
    <dgm:cxn modelId="{44EED507-F6BA-42A3-B7CB-139712DE4D28}" type="presParOf" srcId="{BF285693-9FA4-4A3C-8461-4E2B59D3099C}" destId="{616D2D8E-3B07-4184-B9A2-46D7D46C34FE}" srcOrd="0" destOrd="0" presId="urn:microsoft.com/office/officeart/2005/8/layout/lProcess2"/>
    <dgm:cxn modelId="{B17CAE43-8A28-4949-ABFD-F0AD332F3541}" type="presParOf" srcId="{616D2D8E-3B07-4184-B9A2-46D7D46C34FE}" destId="{8F86A4CF-4EC6-4A82-88B7-88C88E49DDF5}" srcOrd="0" destOrd="0" presId="urn:microsoft.com/office/officeart/2005/8/layout/lProcess2"/>
    <dgm:cxn modelId="{A2DC3BB1-832A-4ABA-9939-54BB853DE1AB}" type="presParOf" srcId="{616D2D8E-3B07-4184-B9A2-46D7D46C34FE}" destId="{B4A56486-E26A-4AB5-ACE5-9C9714772137}" srcOrd="1" destOrd="0" presId="urn:microsoft.com/office/officeart/2005/8/layout/lProcess2"/>
    <dgm:cxn modelId="{9716AF04-15BC-42D1-84D4-F5B472E1FD31}" type="presParOf" srcId="{616D2D8E-3B07-4184-B9A2-46D7D46C34FE}" destId="{139693B2-EFD6-46ED-AF6E-3D1829766CB9}" srcOrd="2" destOrd="0" presId="urn:microsoft.com/office/officeart/2005/8/layout/lProcess2"/>
    <dgm:cxn modelId="{5D7491AE-3F8B-457B-B1F6-626E26E85A06}" type="presParOf" srcId="{616D2D8E-3B07-4184-B9A2-46D7D46C34FE}" destId="{0B101E98-50FF-4367-BA98-7A7DB09B084C}" srcOrd="3" destOrd="0" presId="urn:microsoft.com/office/officeart/2005/8/layout/lProcess2"/>
    <dgm:cxn modelId="{8A1CB884-051A-4913-A9FA-F88ABA44AD3B}" type="presParOf" srcId="{616D2D8E-3B07-4184-B9A2-46D7D46C34FE}" destId="{97F13B2C-FA7D-4CFA-9468-C6E642FB4E2A}" srcOrd="4" destOrd="0" presId="urn:microsoft.com/office/officeart/2005/8/layout/lProcess2"/>
    <dgm:cxn modelId="{918E1A90-1CA9-4436-ABA7-87E63FD2DA1B}" type="presParOf" srcId="{616D2D8E-3B07-4184-B9A2-46D7D46C34FE}" destId="{C8215BA6-64E2-4EB6-A654-575908196882}" srcOrd="5" destOrd="0" presId="urn:microsoft.com/office/officeart/2005/8/layout/lProcess2"/>
    <dgm:cxn modelId="{7BA59219-97BA-4B82-AB82-678FE8FBD4E6}" type="presParOf" srcId="{616D2D8E-3B07-4184-B9A2-46D7D46C34FE}" destId="{FBF62D61-1AAC-4631-8F9C-D0974393F933}" srcOrd="6" destOrd="0" presId="urn:microsoft.com/office/officeart/2005/8/layout/lProcess2"/>
    <dgm:cxn modelId="{5BC16698-1D95-4E2E-93B1-C531DE31A905}" type="presParOf" srcId="{616D2D8E-3B07-4184-B9A2-46D7D46C34FE}" destId="{E79398CD-9751-400E-8522-E3007D3CF79F}" srcOrd="7" destOrd="0" presId="urn:microsoft.com/office/officeart/2005/8/layout/lProcess2"/>
    <dgm:cxn modelId="{9B749722-BC57-469B-AA76-D740E061CE9F}" type="presParOf" srcId="{616D2D8E-3B07-4184-B9A2-46D7D46C34FE}" destId="{490FC6A7-EB84-41E3-ADBB-32AB13FC1E0B}" srcOrd="8" destOrd="0" presId="urn:microsoft.com/office/officeart/2005/8/layout/lProcess2"/>
    <dgm:cxn modelId="{E7533563-BD34-4CBB-8583-FA60DFDF269B}" type="presParOf" srcId="{FDE87B3D-627A-4391-A495-6C0876729E3D}" destId="{CD51345E-C418-4A05-B7F3-33FE895DCA35}" srcOrd="1" destOrd="0" presId="urn:microsoft.com/office/officeart/2005/8/layout/lProcess2"/>
    <dgm:cxn modelId="{CF3E722E-6D0E-4117-BE70-CE71C09A6C7F}" type="presParOf" srcId="{FDE87B3D-627A-4391-A495-6C0876729E3D}" destId="{FB3C64EC-3463-479E-A2E7-9707F761C647}" srcOrd="2" destOrd="0" presId="urn:microsoft.com/office/officeart/2005/8/layout/lProcess2"/>
    <dgm:cxn modelId="{E505F6B3-CFAE-424E-840A-D3D8B8BE460C}" type="presParOf" srcId="{FB3C64EC-3463-479E-A2E7-9707F761C647}" destId="{775F5B9C-6EEB-4934-936C-0FF2E35F0436}" srcOrd="0" destOrd="0" presId="urn:microsoft.com/office/officeart/2005/8/layout/lProcess2"/>
    <dgm:cxn modelId="{88A6446B-6DA8-47D8-AB54-744343EBDA01}" type="presParOf" srcId="{FB3C64EC-3463-479E-A2E7-9707F761C647}" destId="{A8D7DB30-A7FE-4ADC-A0AE-5679DDDD7A49}" srcOrd="1" destOrd="0" presId="urn:microsoft.com/office/officeart/2005/8/layout/lProcess2"/>
    <dgm:cxn modelId="{0B65FEA1-9251-4CDD-980F-82A306BA62F2}" type="presParOf" srcId="{FB3C64EC-3463-479E-A2E7-9707F761C647}" destId="{43247821-20D6-42EE-941A-69ACE01FDCF0}" srcOrd="2" destOrd="0" presId="urn:microsoft.com/office/officeart/2005/8/layout/lProcess2"/>
    <dgm:cxn modelId="{490B90E1-8AB3-4E21-A33D-C337DD08CB51}" type="presParOf" srcId="{43247821-20D6-42EE-941A-69ACE01FDCF0}" destId="{B94981FB-4EB0-4396-BFF6-DF2315AB8B60}" srcOrd="0" destOrd="0" presId="urn:microsoft.com/office/officeart/2005/8/layout/lProcess2"/>
    <dgm:cxn modelId="{7E64AC45-6174-47CB-9954-232BCC49F3CE}" type="presParOf" srcId="{B94981FB-4EB0-4396-BFF6-DF2315AB8B60}" destId="{D4EEE6ED-8B0F-4C41-8C3D-1344E1B66D13}" srcOrd="0" destOrd="0" presId="urn:microsoft.com/office/officeart/2005/8/layout/lProcess2"/>
    <dgm:cxn modelId="{225514F3-C83B-4354-9F8D-157EA0146814}" type="presParOf" srcId="{B94981FB-4EB0-4396-BFF6-DF2315AB8B60}" destId="{4498EE9B-B2DA-4606-BF84-047EC3C7ECBD}" srcOrd="1" destOrd="0" presId="urn:microsoft.com/office/officeart/2005/8/layout/lProcess2"/>
    <dgm:cxn modelId="{6A70DF98-A1FB-4F2B-970E-6A2F189FB5FD}" type="presParOf" srcId="{B94981FB-4EB0-4396-BFF6-DF2315AB8B60}" destId="{E63ED012-F4A4-4CE0-AA7D-FC18B91D9735}" srcOrd="2" destOrd="0" presId="urn:microsoft.com/office/officeart/2005/8/layout/lProcess2"/>
    <dgm:cxn modelId="{2D5511C1-244C-411C-917A-86479E7E39A0}" type="presParOf" srcId="{B94981FB-4EB0-4396-BFF6-DF2315AB8B60}" destId="{FBC84E92-79BB-4A09-BD04-8A40FE09F8D3}" srcOrd="3" destOrd="0" presId="urn:microsoft.com/office/officeart/2005/8/layout/lProcess2"/>
    <dgm:cxn modelId="{8D852DE0-215E-44FC-9694-F4F1A5CF120E}" type="presParOf" srcId="{B94981FB-4EB0-4396-BFF6-DF2315AB8B60}" destId="{E9B3912D-9352-46C8-B5D0-4F907A0025BE}" srcOrd="4" destOrd="0" presId="urn:microsoft.com/office/officeart/2005/8/layout/lProcess2"/>
    <dgm:cxn modelId="{8F34730B-8E7C-4E4D-9B87-DD3A7FC1C09C}" type="presParOf" srcId="{B94981FB-4EB0-4396-BFF6-DF2315AB8B60}" destId="{94EA2C8D-FB3B-437E-A8F5-91CB41EC085F}" srcOrd="5" destOrd="0" presId="urn:microsoft.com/office/officeart/2005/8/layout/lProcess2"/>
    <dgm:cxn modelId="{08D20798-A583-4F82-BE7F-165896F67102}" type="presParOf" srcId="{B94981FB-4EB0-4396-BFF6-DF2315AB8B60}" destId="{FE0CA3DA-35F1-4292-A75D-A60C9EF22893}" srcOrd="6" destOrd="0" presId="urn:microsoft.com/office/officeart/2005/8/layout/lProcess2"/>
    <dgm:cxn modelId="{C7D0986A-E7FC-4884-9457-5FCF661BD6BB}" type="presParOf" srcId="{B94981FB-4EB0-4396-BFF6-DF2315AB8B60}" destId="{415B193C-C2A4-4197-B161-7A535A2B177D}" srcOrd="7" destOrd="0" presId="urn:microsoft.com/office/officeart/2005/8/layout/lProcess2"/>
    <dgm:cxn modelId="{257F01D0-E86A-4AA8-BF52-06ADF53B09F6}" type="presParOf" srcId="{B94981FB-4EB0-4396-BFF6-DF2315AB8B60}" destId="{11E4F6E5-DA5D-4936-A475-8DF97FDA5780}" srcOrd="8" destOrd="0" presId="urn:microsoft.com/office/officeart/2005/8/layout/lProcess2"/>
    <dgm:cxn modelId="{5B87E7D4-2DB0-4097-B134-6BBAF66B934F}" type="presParOf" srcId="{FDE87B3D-627A-4391-A495-6C0876729E3D}" destId="{BF05CA59-155A-40A3-9B09-0FE0CFBF19D1}" srcOrd="3" destOrd="0" presId="urn:microsoft.com/office/officeart/2005/8/layout/lProcess2"/>
    <dgm:cxn modelId="{94BC67D2-09F9-46E9-8D28-7932008E6A4B}" type="presParOf" srcId="{FDE87B3D-627A-4391-A495-6C0876729E3D}" destId="{D09F2638-5124-4189-AD32-DCD5F02BA9DB}" srcOrd="4" destOrd="0" presId="urn:microsoft.com/office/officeart/2005/8/layout/lProcess2"/>
    <dgm:cxn modelId="{EE9518E5-3B11-4ECD-B985-4AE426DB8957}" type="presParOf" srcId="{D09F2638-5124-4189-AD32-DCD5F02BA9DB}" destId="{EC7828A3-9559-45A6-9DBC-65F38384A5A7}" srcOrd="0" destOrd="0" presId="urn:microsoft.com/office/officeart/2005/8/layout/lProcess2"/>
    <dgm:cxn modelId="{E297CA77-D61A-4303-82F1-9A288DC11DD6}" type="presParOf" srcId="{D09F2638-5124-4189-AD32-DCD5F02BA9DB}" destId="{FDC26732-C5E3-47AF-A754-50272A2E864C}" srcOrd="1" destOrd="0" presId="urn:microsoft.com/office/officeart/2005/8/layout/lProcess2"/>
    <dgm:cxn modelId="{1729E10E-C00D-4904-AABF-3B5EF37E1679}" type="presParOf" srcId="{D09F2638-5124-4189-AD32-DCD5F02BA9DB}" destId="{6AB17532-ED38-4F08-9E1C-80F872EE352B}" srcOrd="2" destOrd="0" presId="urn:microsoft.com/office/officeart/2005/8/layout/lProcess2"/>
    <dgm:cxn modelId="{D141FD69-81AF-426F-A33A-D2FDAB44B068}" type="presParOf" srcId="{6AB17532-ED38-4F08-9E1C-80F872EE352B}" destId="{3B98300A-0D4F-415F-9B8F-A4CCB980DDE7}" srcOrd="0" destOrd="0" presId="urn:microsoft.com/office/officeart/2005/8/layout/lProcess2"/>
    <dgm:cxn modelId="{83A90149-6E9E-4B09-A159-E648542D4C05}" type="presParOf" srcId="{3B98300A-0D4F-415F-9B8F-A4CCB980DDE7}" destId="{3528ED1A-CBB4-4B8D-892F-61A699B37746}" srcOrd="0" destOrd="0" presId="urn:microsoft.com/office/officeart/2005/8/layout/lProcess2"/>
    <dgm:cxn modelId="{5FB4F1EA-C437-41B8-9C98-3211B3706A70}" type="presParOf" srcId="{3B98300A-0D4F-415F-9B8F-A4CCB980DDE7}" destId="{C3E14F6A-EFB5-4C2D-A796-04225901A3DE}" srcOrd="1" destOrd="0" presId="urn:microsoft.com/office/officeart/2005/8/layout/lProcess2"/>
    <dgm:cxn modelId="{AB00FA5F-F0FF-4DDA-8C47-8EB2554B3A97}" type="presParOf" srcId="{3B98300A-0D4F-415F-9B8F-A4CCB980DDE7}" destId="{A4BF6111-68A9-4C49-9B5D-4E0C5FCF7101}" srcOrd="2" destOrd="0" presId="urn:microsoft.com/office/officeart/2005/8/layout/lProcess2"/>
    <dgm:cxn modelId="{0FBAC93F-12A9-42E4-B22A-37031C3614B0}" type="presParOf" srcId="{3B98300A-0D4F-415F-9B8F-A4CCB980DDE7}" destId="{1BEC6305-DD8E-4316-A864-118405D6DFC7}" srcOrd="3" destOrd="0" presId="urn:microsoft.com/office/officeart/2005/8/layout/lProcess2"/>
    <dgm:cxn modelId="{D18AC8A5-B723-4F62-AA5F-4AC74204C5E4}" type="presParOf" srcId="{3B98300A-0D4F-415F-9B8F-A4CCB980DDE7}" destId="{4DF84CF4-DEC5-4739-9F7F-B49168DDBA31}" srcOrd="4" destOrd="0" presId="urn:microsoft.com/office/officeart/2005/8/layout/lProcess2"/>
    <dgm:cxn modelId="{9D80C6BA-378A-451A-9340-B5C9848B6FC2}" type="presParOf" srcId="{3B98300A-0D4F-415F-9B8F-A4CCB980DDE7}" destId="{5C1E53C6-B55A-44D5-BF1D-88C12EA1A8D2}" srcOrd="5" destOrd="0" presId="urn:microsoft.com/office/officeart/2005/8/layout/lProcess2"/>
    <dgm:cxn modelId="{7F2755F6-14C7-4EB0-878F-1945574B4735}" type="presParOf" srcId="{3B98300A-0D4F-415F-9B8F-A4CCB980DDE7}" destId="{ADF8C0B7-309A-4671-AEEF-93CD8753B88C}" srcOrd="6" destOrd="0" presId="urn:microsoft.com/office/officeart/2005/8/layout/lProcess2"/>
    <dgm:cxn modelId="{2AFFAECA-9089-4C98-BDB4-8076C2908B35}" type="presParOf" srcId="{3B98300A-0D4F-415F-9B8F-A4CCB980DDE7}" destId="{19D48E84-400A-43E7-86EE-1BE1B443B67D}" srcOrd="7" destOrd="0" presId="urn:microsoft.com/office/officeart/2005/8/layout/lProcess2"/>
    <dgm:cxn modelId="{ECCBE100-D296-4BBB-8FC0-A1868E9A1333}" type="presParOf" srcId="{3B98300A-0D4F-415F-9B8F-A4CCB980DDE7}" destId="{A897D290-C095-4615-BB6F-2A2F34BA271B}" srcOrd="8" destOrd="0" presId="urn:microsoft.com/office/officeart/2005/8/layout/lProcess2"/>
    <dgm:cxn modelId="{FB30C0CC-18CB-4779-ACC7-ECCB1D4FC3F3}" type="presParOf" srcId="{FDE87B3D-627A-4391-A495-6C0876729E3D}" destId="{49E8040B-CAD0-4550-BCB6-E59BBF596D56}" srcOrd="5" destOrd="0" presId="urn:microsoft.com/office/officeart/2005/8/layout/lProcess2"/>
    <dgm:cxn modelId="{2B3CA26F-33EF-4CF7-A393-2AC124FE2120}" type="presParOf" srcId="{FDE87B3D-627A-4391-A495-6C0876729E3D}" destId="{D4064192-D74D-4A95-9F24-FDADF6244BC0}" srcOrd="6" destOrd="0" presId="urn:microsoft.com/office/officeart/2005/8/layout/lProcess2"/>
    <dgm:cxn modelId="{F8F79C6C-B46C-4CE3-9AE1-ED8D563A0CF3}" type="presParOf" srcId="{D4064192-D74D-4A95-9F24-FDADF6244BC0}" destId="{945762E8-3F8A-440C-B9FF-08D707FA2EEE}" srcOrd="0" destOrd="0" presId="urn:microsoft.com/office/officeart/2005/8/layout/lProcess2"/>
    <dgm:cxn modelId="{398F839C-E2CD-4ED9-9DB7-D424389AC641}" type="presParOf" srcId="{D4064192-D74D-4A95-9F24-FDADF6244BC0}" destId="{B14FB571-4E0F-4310-8DF2-AC3C8A3BAA79}" srcOrd="1" destOrd="0" presId="urn:microsoft.com/office/officeart/2005/8/layout/lProcess2"/>
    <dgm:cxn modelId="{02800010-31BD-41FD-A07F-20B071189044}" type="presParOf" srcId="{D4064192-D74D-4A95-9F24-FDADF6244BC0}" destId="{735CD955-AEBF-4CDC-9294-04E07F170408}" srcOrd="2" destOrd="0" presId="urn:microsoft.com/office/officeart/2005/8/layout/lProcess2"/>
    <dgm:cxn modelId="{60606613-A82C-4C1D-8981-ABBC848235E2}" type="presParOf" srcId="{735CD955-AEBF-4CDC-9294-04E07F170408}" destId="{4702D003-98B3-4A16-B0B1-57A1CBFEF72E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F622B3C-0E9E-485F-8B26-64443203DECF}" type="doc">
      <dgm:prSet loTypeId="urn:microsoft.com/office/officeart/2005/8/layout/vList5" loCatId="list" qsTypeId="urn:microsoft.com/office/officeart/2005/8/quickstyle/simple3" qsCatId="simple" csTypeId="urn:microsoft.com/office/officeart/2005/8/colors/colorful1" csCatId="colorful" phldr="1"/>
      <dgm:spPr/>
    </dgm:pt>
    <dgm:pt modelId="{01F15B10-EEFA-4697-99A2-8EC2DC19A867}">
      <dgm:prSet phldrT="[Текст]" custT="1"/>
      <dgm:spPr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750" dirty="0" smtClean="0">
              <a:latin typeface="Arial" panose="020B0604020202020204" pitchFamily="34" charset="0"/>
              <a:cs typeface="Arial" panose="020B0604020202020204" pitchFamily="34" charset="0"/>
            </a:rPr>
            <a:t>Малоимущие, одиноко проживающие граждане, или малоимущие семьи; приемные семьи; малоимущие многодетные семьи, имеющие в своем составе 6 и более детей до 18 лет; граждане, находящиеся в трудной жизненной ситуации</a:t>
          </a:r>
          <a:endParaRPr lang="ru-RU" sz="7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349E58-5FFC-4B0F-95C0-CBBF4C070741}" type="parTrans" cxnId="{578E2932-4A2A-4AA7-B2F4-5085FFD42126}">
      <dgm:prSet/>
      <dgm:spPr/>
      <dgm:t>
        <a:bodyPr/>
        <a:lstStyle/>
        <a:p>
          <a:endParaRPr lang="ru-RU"/>
        </a:p>
      </dgm:t>
    </dgm:pt>
    <dgm:pt modelId="{C9C099AB-766B-4817-BCB4-45E9F0A75C1A}" type="sibTrans" cxnId="{578E2932-4A2A-4AA7-B2F4-5085FFD42126}">
      <dgm:prSet/>
      <dgm:spPr/>
      <dgm:t>
        <a:bodyPr/>
        <a:lstStyle/>
        <a:p>
          <a:endParaRPr lang="ru-RU"/>
        </a:p>
      </dgm:t>
    </dgm:pt>
    <dgm:pt modelId="{FC560FA7-ED2F-4CC8-AFE5-53F0641FE4FF}">
      <dgm:prSet phldrT="[Текст]" custT="1"/>
      <dgm:spPr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800" dirty="0" smtClean="0">
              <a:latin typeface="Arial" panose="020B0604020202020204" pitchFamily="34" charset="0"/>
              <a:cs typeface="Arial" panose="020B0604020202020204" pitchFamily="34" charset="0"/>
            </a:rPr>
            <a:t>Малоимущие  многодетные семьи, имеющие в своем составе 6 и более детей до 18 лет; граждане, находящиеся в трудной жизненной ситуации; участники (инвалиды) ВОВ; бывшие несовершеннолетние узники фашистских лагерей, вдовы участников (инвалидов) ВОВ; лица, отбывавшие наказание, назначенное судом; граждане, не имеющие регистрации по месту жительства или месту пребывания в МО «Город Майкоп»; одиноко проживающие пенсионеры, инвалиды или семьи, состоящие из нетрудоспособных членов, проживающие в неблагоустроенном жилье</a:t>
          </a:r>
          <a:endParaRPr lang="ru-RU" sz="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9A028E-B2BA-4C01-91D4-88101B8152A4}" type="parTrans" cxnId="{1238208A-61BC-4438-8F7D-98DE172881D5}">
      <dgm:prSet/>
      <dgm:spPr/>
      <dgm:t>
        <a:bodyPr/>
        <a:lstStyle/>
        <a:p>
          <a:endParaRPr lang="ru-RU"/>
        </a:p>
      </dgm:t>
    </dgm:pt>
    <dgm:pt modelId="{D24871E3-8FE2-4C2D-8A3A-066C7EDEBD31}" type="sibTrans" cxnId="{1238208A-61BC-4438-8F7D-98DE172881D5}">
      <dgm:prSet/>
      <dgm:spPr/>
      <dgm:t>
        <a:bodyPr/>
        <a:lstStyle/>
        <a:p>
          <a:endParaRPr lang="ru-RU"/>
        </a:p>
      </dgm:t>
    </dgm:pt>
    <dgm:pt modelId="{95E7D412-510C-49CE-8F6C-E3B1D4F39A60}">
      <dgm:prSet phldrT="[Текст]" custT="1"/>
      <dgm:spPr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800" dirty="0" smtClean="0">
              <a:latin typeface="Arial" panose="020B0604020202020204" pitchFamily="34" charset="0"/>
              <a:cs typeface="Arial" panose="020B0604020202020204" pitchFamily="34" charset="0"/>
            </a:rPr>
            <a:t>Лица, отбывавшие наказание назначенное судом</a:t>
          </a:r>
          <a:endParaRPr lang="ru-RU" sz="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15000A-01C2-44CC-B822-63C0D788D42A}" type="parTrans" cxnId="{3298D4C4-BF51-4C1A-A3A0-97091AF5B209}">
      <dgm:prSet/>
      <dgm:spPr/>
      <dgm:t>
        <a:bodyPr/>
        <a:lstStyle/>
        <a:p>
          <a:endParaRPr lang="ru-RU"/>
        </a:p>
      </dgm:t>
    </dgm:pt>
    <dgm:pt modelId="{5EF42EA1-0C42-408B-91DD-41904D629594}" type="sibTrans" cxnId="{3298D4C4-BF51-4C1A-A3A0-97091AF5B209}">
      <dgm:prSet/>
      <dgm:spPr/>
      <dgm:t>
        <a:bodyPr/>
        <a:lstStyle/>
        <a:p>
          <a:endParaRPr lang="ru-RU"/>
        </a:p>
      </dgm:t>
    </dgm:pt>
    <dgm:pt modelId="{9CDAF842-5E53-4DCE-8183-CD6A1B22BD5C}">
      <dgm:prSet custT="1"/>
      <dgm:spPr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800" dirty="0" smtClean="0">
              <a:latin typeface="Arial" panose="020B0604020202020204" pitchFamily="34" charset="0"/>
              <a:cs typeface="Arial" panose="020B0604020202020204" pitchFamily="34" charset="0"/>
            </a:rPr>
            <a:t>Участники Великой Отечественной войны, бывшие несовершеннолетние узники фашистских лагерей, вдовы участников (инвалидов) ВОВ</a:t>
          </a:r>
          <a:endParaRPr lang="ru-RU" sz="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2F4235-8A6B-4D7B-8C35-C35970814AF0}" type="parTrans" cxnId="{7786127D-0CED-4CF8-BFCF-D2E124D42990}">
      <dgm:prSet/>
      <dgm:spPr/>
      <dgm:t>
        <a:bodyPr/>
        <a:lstStyle/>
        <a:p>
          <a:endParaRPr lang="ru-RU"/>
        </a:p>
      </dgm:t>
    </dgm:pt>
    <dgm:pt modelId="{708208C9-F121-440B-9D64-B24DDCDEAA3F}" type="sibTrans" cxnId="{7786127D-0CED-4CF8-BFCF-D2E124D42990}">
      <dgm:prSet/>
      <dgm:spPr/>
      <dgm:t>
        <a:bodyPr/>
        <a:lstStyle/>
        <a:p>
          <a:endParaRPr lang="ru-RU"/>
        </a:p>
      </dgm:t>
    </dgm:pt>
    <dgm:pt modelId="{4FD4ECD0-8802-4243-9882-5D1CBDF8F88B}">
      <dgm:prSet custT="1"/>
      <dgm:spPr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800" dirty="0" smtClean="0">
              <a:latin typeface="Arial" panose="020B0604020202020204" pitchFamily="34" charset="0"/>
              <a:cs typeface="Arial" panose="020B0604020202020204" pitchFamily="34" charset="0"/>
            </a:rPr>
            <a:t>Малоимущие многодетные семьи, имеющие в своем составе 6 и более детей до 18 лет</a:t>
          </a:r>
          <a:endParaRPr lang="ru-RU" sz="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E353CF-67A3-4935-9AE7-587A3325C249}" type="parTrans" cxnId="{410E858F-63A4-4B0B-B02D-27025AEE163F}">
      <dgm:prSet/>
      <dgm:spPr/>
      <dgm:t>
        <a:bodyPr/>
        <a:lstStyle/>
        <a:p>
          <a:endParaRPr lang="ru-RU"/>
        </a:p>
      </dgm:t>
    </dgm:pt>
    <dgm:pt modelId="{3E6410BD-03C0-40F6-98E2-8B99CD63B98A}" type="sibTrans" cxnId="{410E858F-63A4-4B0B-B02D-27025AEE163F}">
      <dgm:prSet/>
      <dgm:spPr/>
      <dgm:t>
        <a:bodyPr/>
        <a:lstStyle/>
        <a:p>
          <a:endParaRPr lang="ru-RU"/>
        </a:p>
      </dgm:t>
    </dgm:pt>
    <dgm:pt modelId="{9F63159E-E94D-4A6F-B384-AAD20C584758}" type="pres">
      <dgm:prSet presAssocID="{5F622B3C-0E9E-485F-8B26-64443203DECF}" presName="Name0" presStyleCnt="0">
        <dgm:presLayoutVars>
          <dgm:dir/>
          <dgm:animLvl val="lvl"/>
          <dgm:resizeHandles val="exact"/>
        </dgm:presLayoutVars>
      </dgm:prSet>
      <dgm:spPr/>
    </dgm:pt>
    <dgm:pt modelId="{2D0BA703-5ADE-474E-908A-DCF1E6C341DC}" type="pres">
      <dgm:prSet presAssocID="{01F15B10-EEFA-4697-99A2-8EC2DC19A867}" presName="linNode" presStyleCnt="0"/>
      <dgm:spPr/>
    </dgm:pt>
    <dgm:pt modelId="{07D50E57-3A22-4493-8894-0E5CDC1F49DC}" type="pres">
      <dgm:prSet presAssocID="{01F15B10-EEFA-4697-99A2-8EC2DC19A867}" presName="parentText" presStyleLbl="node1" presStyleIdx="0" presStyleCnt="5" custScaleX="277778" custScaleY="17184" custLinFactNeighborX="-531" custLinFactNeighborY="-1043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061F7E-5E73-49B5-807C-55109A2A9831}" type="pres">
      <dgm:prSet presAssocID="{C9C099AB-766B-4817-BCB4-45E9F0A75C1A}" presName="sp" presStyleCnt="0"/>
      <dgm:spPr/>
    </dgm:pt>
    <dgm:pt modelId="{3C0E6B49-D1AB-438C-8753-72E5A19F1740}" type="pres">
      <dgm:prSet presAssocID="{FC560FA7-ED2F-4CC8-AFE5-53F0641FE4FF}" presName="linNode" presStyleCnt="0"/>
      <dgm:spPr/>
    </dgm:pt>
    <dgm:pt modelId="{AF11F7AC-01D1-4587-914D-6F44166AA9F0}" type="pres">
      <dgm:prSet presAssocID="{FC560FA7-ED2F-4CC8-AFE5-53F0641FE4FF}" presName="parentText" presStyleLbl="node1" presStyleIdx="1" presStyleCnt="5" custScaleX="277778" custScaleY="3328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07428E-AD9E-47F1-A056-532CA92FB0F1}" type="pres">
      <dgm:prSet presAssocID="{D24871E3-8FE2-4C2D-8A3A-066C7EDEBD31}" presName="sp" presStyleCnt="0"/>
      <dgm:spPr/>
    </dgm:pt>
    <dgm:pt modelId="{F47EFB73-8D9B-4356-866E-7CAC63F1112A}" type="pres">
      <dgm:prSet presAssocID="{95E7D412-510C-49CE-8F6C-E3B1D4F39A60}" presName="linNode" presStyleCnt="0"/>
      <dgm:spPr/>
    </dgm:pt>
    <dgm:pt modelId="{4EAE1854-DB85-4CB1-9ACE-6FBEE15F5803}" type="pres">
      <dgm:prSet presAssocID="{95E7D412-510C-49CE-8F6C-E3B1D4F39A60}" presName="parentText" presStyleLbl="node1" presStyleIdx="2" presStyleCnt="5" custScaleX="275393" custScaleY="12297" custLinFactNeighborX="119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BCB3EF-7143-4E74-BC4E-05BDA75EE5C0}" type="pres">
      <dgm:prSet presAssocID="{5EF42EA1-0C42-408B-91DD-41904D629594}" presName="sp" presStyleCnt="0"/>
      <dgm:spPr/>
    </dgm:pt>
    <dgm:pt modelId="{6211DF8A-994D-4498-A5BE-FE79BEF33543}" type="pres">
      <dgm:prSet presAssocID="{9CDAF842-5E53-4DCE-8183-CD6A1B22BD5C}" presName="linNode" presStyleCnt="0"/>
      <dgm:spPr/>
    </dgm:pt>
    <dgm:pt modelId="{9B141B01-FC48-401B-91DB-21A6FDB9B7D5}" type="pres">
      <dgm:prSet presAssocID="{9CDAF842-5E53-4DCE-8183-CD6A1B22BD5C}" presName="parentText" presStyleLbl="node1" presStyleIdx="3" presStyleCnt="5" custScaleX="277778" custScaleY="11232" custLinFactNeighborX="125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DBC1EB-2018-451A-A43A-BC30422784A6}" type="pres">
      <dgm:prSet presAssocID="{708208C9-F121-440B-9D64-B24DDCDEAA3F}" presName="sp" presStyleCnt="0"/>
      <dgm:spPr/>
    </dgm:pt>
    <dgm:pt modelId="{A7FE61C4-9B27-4E24-9DDF-BF7A3816EACF}" type="pres">
      <dgm:prSet presAssocID="{4FD4ECD0-8802-4243-9882-5D1CBDF8F88B}" presName="linNode" presStyleCnt="0"/>
      <dgm:spPr/>
    </dgm:pt>
    <dgm:pt modelId="{363DBDC4-ED01-4198-A1B8-97F720E0208B}" type="pres">
      <dgm:prSet presAssocID="{4FD4ECD0-8802-4243-9882-5D1CBDF8F88B}" presName="parentText" presStyleLbl="node1" presStyleIdx="4" presStyleCnt="5" custScaleX="277506" custScaleY="9089" custLinFactNeighborX="-2489" custLinFactNeighborY="-216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E2CDEF-EE2B-4E9E-8CF2-6CC2D9E644D2}" type="presOf" srcId="{01F15B10-EEFA-4697-99A2-8EC2DC19A867}" destId="{07D50E57-3A22-4493-8894-0E5CDC1F49DC}" srcOrd="0" destOrd="0" presId="urn:microsoft.com/office/officeart/2005/8/layout/vList5"/>
    <dgm:cxn modelId="{578E2932-4A2A-4AA7-B2F4-5085FFD42126}" srcId="{5F622B3C-0E9E-485F-8B26-64443203DECF}" destId="{01F15B10-EEFA-4697-99A2-8EC2DC19A867}" srcOrd="0" destOrd="0" parTransId="{9D349E58-5FFC-4B0F-95C0-CBBF4C070741}" sibTransId="{C9C099AB-766B-4817-BCB4-45E9F0A75C1A}"/>
    <dgm:cxn modelId="{410E858F-63A4-4B0B-B02D-27025AEE163F}" srcId="{5F622B3C-0E9E-485F-8B26-64443203DECF}" destId="{4FD4ECD0-8802-4243-9882-5D1CBDF8F88B}" srcOrd="4" destOrd="0" parTransId="{B8E353CF-67A3-4935-9AE7-587A3325C249}" sibTransId="{3E6410BD-03C0-40F6-98E2-8B99CD63B98A}"/>
    <dgm:cxn modelId="{7786127D-0CED-4CF8-BFCF-D2E124D42990}" srcId="{5F622B3C-0E9E-485F-8B26-64443203DECF}" destId="{9CDAF842-5E53-4DCE-8183-CD6A1B22BD5C}" srcOrd="3" destOrd="0" parTransId="{012F4235-8A6B-4D7B-8C35-C35970814AF0}" sibTransId="{708208C9-F121-440B-9D64-B24DDCDEAA3F}"/>
    <dgm:cxn modelId="{F92126C1-C88A-4574-86B9-ABDFA64B0C5A}" type="presOf" srcId="{9CDAF842-5E53-4DCE-8183-CD6A1B22BD5C}" destId="{9B141B01-FC48-401B-91DB-21A6FDB9B7D5}" srcOrd="0" destOrd="0" presId="urn:microsoft.com/office/officeart/2005/8/layout/vList5"/>
    <dgm:cxn modelId="{3298D4C4-BF51-4C1A-A3A0-97091AF5B209}" srcId="{5F622B3C-0E9E-485F-8B26-64443203DECF}" destId="{95E7D412-510C-49CE-8F6C-E3B1D4F39A60}" srcOrd="2" destOrd="0" parTransId="{5615000A-01C2-44CC-B822-63C0D788D42A}" sibTransId="{5EF42EA1-0C42-408B-91DD-41904D629594}"/>
    <dgm:cxn modelId="{1238208A-61BC-4438-8F7D-98DE172881D5}" srcId="{5F622B3C-0E9E-485F-8B26-64443203DECF}" destId="{FC560FA7-ED2F-4CC8-AFE5-53F0641FE4FF}" srcOrd="1" destOrd="0" parTransId="{889A028E-B2BA-4C01-91D4-88101B8152A4}" sibTransId="{D24871E3-8FE2-4C2D-8A3A-066C7EDEBD31}"/>
    <dgm:cxn modelId="{1A3D1A04-BE90-4127-A6A3-23DCA87AF0CB}" type="presOf" srcId="{4FD4ECD0-8802-4243-9882-5D1CBDF8F88B}" destId="{363DBDC4-ED01-4198-A1B8-97F720E0208B}" srcOrd="0" destOrd="0" presId="urn:microsoft.com/office/officeart/2005/8/layout/vList5"/>
    <dgm:cxn modelId="{ECBF4809-FAE5-4A53-B6E4-19AA56F8BE18}" type="presOf" srcId="{FC560FA7-ED2F-4CC8-AFE5-53F0641FE4FF}" destId="{AF11F7AC-01D1-4587-914D-6F44166AA9F0}" srcOrd="0" destOrd="0" presId="urn:microsoft.com/office/officeart/2005/8/layout/vList5"/>
    <dgm:cxn modelId="{C40868E5-327F-45BA-AF21-B892B4F7C08B}" type="presOf" srcId="{5F622B3C-0E9E-485F-8B26-64443203DECF}" destId="{9F63159E-E94D-4A6F-B384-AAD20C584758}" srcOrd="0" destOrd="0" presId="urn:microsoft.com/office/officeart/2005/8/layout/vList5"/>
    <dgm:cxn modelId="{C331877B-1CDC-42B1-8C91-94C152DBEBD7}" type="presOf" srcId="{95E7D412-510C-49CE-8F6C-E3B1D4F39A60}" destId="{4EAE1854-DB85-4CB1-9ACE-6FBEE15F5803}" srcOrd="0" destOrd="0" presId="urn:microsoft.com/office/officeart/2005/8/layout/vList5"/>
    <dgm:cxn modelId="{4C8C6A13-E3B6-41B2-9F69-18E1C90B0051}" type="presParOf" srcId="{9F63159E-E94D-4A6F-B384-AAD20C584758}" destId="{2D0BA703-5ADE-474E-908A-DCF1E6C341DC}" srcOrd="0" destOrd="0" presId="urn:microsoft.com/office/officeart/2005/8/layout/vList5"/>
    <dgm:cxn modelId="{7EE927C6-0937-4A8D-9829-568BC91D42C4}" type="presParOf" srcId="{2D0BA703-5ADE-474E-908A-DCF1E6C341DC}" destId="{07D50E57-3A22-4493-8894-0E5CDC1F49DC}" srcOrd="0" destOrd="0" presId="urn:microsoft.com/office/officeart/2005/8/layout/vList5"/>
    <dgm:cxn modelId="{4BAEC44F-6D35-473E-8B9C-0D8FD38F1C11}" type="presParOf" srcId="{9F63159E-E94D-4A6F-B384-AAD20C584758}" destId="{C0061F7E-5E73-49B5-807C-55109A2A9831}" srcOrd="1" destOrd="0" presId="urn:microsoft.com/office/officeart/2005/8/layout/vList5"/>
    <dgm:cxn modelId="{4D9BBB93-5EC1-40E8-9B91-EC0418482EC4}" type="presParOf" srcId="{9F63159E-E94D-4A6F-B384-AAD20C584758}" destId="{3C0E6B49-D1AB-438C-8753-72E5A19F1740}" srcOrd="2" destOrd="0" presId="urn:microsoft.com/office/officeart/2005/8/layout/vList5"/>
    <dgm:cxn modelId="{54C48312-D8DE-4930-8A31-76A43A6F3DAF}" type="presParOf" srcId="{3C0E6B49-D1AB-438C-8753-72E5A19F1740}" destId="{AF11F7AC-01D1-4587-914D-6F44166AA9F0}" srcOrd="0" destOrd="0" presId="urn:microsoft.com/office/officeart/2005/8/layout/vList5"/>
    <dgm:cxn modelId="{3A4ECAA4-963E-4875-92AF-910F6DD24FCC}" type="presParOf" srcId="{9F63159E-E94D-4A6F-B384-AAD20C584758}" destId="{EE07428E-AD9E-47F1-A056-532CA92FB0F1}" srcOrd="3" destOrd="0" presId="urn:microsoft.com/office/officeart/2005/8/layout/vList5"/>
    <dgm:cxn modelId="{F2E6A6CC-791E-4E5B-9F33-419A70EE78D9}" type="presParOf" srcId="{9F63159E-E94D-4A6F-B384-AAD20C584758}" destId="{F47EFB73-8D9B-4356-866E-7CAC63F1112A}" srcOrd="4" destOrd="0" presId="urn:microsoft.com/office/officeart/2005/8/layout/vList5"/>
    <dgm:cxn modelId="{A43446CC-E0BE-48B3-B85B-9073BF0DA62B}" type="presParOf" srcId="{F47EFB73-8D9B-4356-866E-7CAC63F1112A}" destId="{4EAE1854-DB85-4CB1-9ACE-6FBEE15F5803}" srcOrd="0" destOrd="0" presId="urn:microsoft.com/office/officeart/2005/8/layout/vList5"/>
    <dgm:cxn modelId="{E8B82EEE-D37B-4849-9AAD-C6D4448A0030}" type="presParOf" srcId="{9F63159E-E94D-4A6F-B384-AAD20C584758}" destId="{E5BCB3EF-7143-4E74-BC4E-05BDA75EE5C0}" srcOrd="5" destOrd="0" presId="urn:microsoft.com/office/officeart/2005/8/layout/vList5"/>
    <dgm:cxn modelId="{C70A180D-00D2-46E4-8E93-78C02AB51E1D}" type="presParOf" srcId="{9F63159E-E94D-4A6F-B384-AAD20C584758}" destId="{6211DF8A-994D-4498-A5BE-FE79BEF33543}" srcOrd="6" destOrd="0" presId="urn:microsoft.com/office/officeart/2005/8/layout/vList5"/>
    <dgm:cxn modelId="{E5E49866-13C2-44F1-B90F-85453929F244}" type="presParOf" srcId="{6211DF8A-994D-4498-A5BE-FE79BEF33543}" destId="{9B141B01-FC48-401B-91DB-21A6FDB9B7D5}" srcOrd="0" destOrd="0" presId="urn:microsoft.com/office/officeart/2005/8/layout/vList5"/>
    <dgm:cxn modelId="{1C40CC38-C59F-485D-B87E-15FBDA34E05E}" type="presParOf" srcId="{9F63159E-E94D-4A6F-B384-AAD20C584758}" destId="{6CDBC1EB-2018-451A-A43A-BC30422784A6}" srcOrd="7" destOrd="0" presId="urn:microsoft.com/office/officeart/2005/8/layout/vList5"/>
    <dgm:cxn modelId="{7179F165-2809-4F12-9FEB-6B27365351DC}" type="presParOf" srcId="{9F63159E-E94D-4A6F-B384-AAD20C584758}" destId="{A7FE61C4-9B27-4E24-9DDF-BF7A3816EACF}" srcOrd="8" destOrd="0" presId="urn:microsoft.com/office/officeart/2005/8/layout/vList5"/>
    <dgm:cxn modelId="{30B78A67-7619-448D-B76A-2C5997A9CB89}" type="presParOf" srcId="{A7FE61C4-9B27-4E24-9DDF-BF7A3816EACF}" destId="{363DBDC4-ED01-4198-A1B8-97F720E0208B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F622B3C-0E9E-485F-8B26-64443203DECF}" type="doc">
      <dgm:prSet loTypeId="urn:microsoft.com/office/officeart/2005/8/layout/vList5" loCatId="list" qsTypeId="urn:microsoft.com/office/officeart/2005/8/quickstyle/simple3" qsCatId="simple" csTypeId="urn:microsoft.com/office/officeart/2005/8/colors/colorful1" csCatId="colorful" phldr="1"/>
      <dgm:spPr/>
    </dgm:pt>
    <dgm:pt modelId="{01F15B10-EEFA-4697-99A2-8EC2DC19A867}">
      <dgm:prSet phldrT="[Текст]" custT="1"/>
      <dgm:spPr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750" dirty="0" smtClean="0">
              <a:latin typeface="Arial" panose="020B0604020202020204" pitchFamily="34" charset="0"/>
              <a:cs typeface="Arial" panose="020B0604020202020204" pitchFamily="34" charset="0"/>
            </a:rPr>
            <a:t>Дети-сироты и дети, оставшиеся без попечения родителей и лица из их числа</a:t>
          </a:r>
          <a:endParaRPr lang="ru-RU" sz="7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349E58-5FFC-4B0F-95C0-CBBF4C070741}" type="parTrans" cxnId="{578E2932-4A2A-4AA7-B2F4-5085FFD42126}">
      <dgm:prSet/>
      <dgm:spPr/>
      <dgm:t>
        <a:bodyPr/>
        <a:lstStyle/>
        <a:p>
          <a:endParaRPr lang="ru-RU"/>
        </a:p>
      </dgm:t>
    </dgm:pt>
    <dgm:pt modelId="{C9C099AB-766B-4817-BCB4-45E9F0A75C1A}" type="sibTrans" cxnId="{578E2932-4A2A-4AA7-B2F4-5085FFD42126}">
      <dgm:prSet/>
      <dgm:spPr/>
      <dgm:t>
        <a:bodyPr/>
        <a:lstStyle/>
        <a:p>
          <a:endParaRPr lang="ru-RU"/>
        </a:p>
      </dgm:t>
    </dgm:pt>
    <dgm:pt modelId="{FC560FA7-ED2F-4CC8-AFE5-53F0641FE4FF}">
      <dgm:prSet phldrT="[Текст]" custT="1"/>
      <dgm:spPr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800" dirty="0" smtClean="0">
              <a:latin typeface="Arial" panose="020B0604020202020204" pitchFamily="34" charset="0"/>
              <a:cs typeface="Arial" panose="020B0604020202020204" pitchFamily="34" charset="0"/>
            </a:rPr>
            <a:t>Граждане, которым присвоено звание «Почетный гражданин города Майкопа»</a:t>
          </a:r>
          <a:endParaRPr lang="ru-RU" sz="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9A028E-B2BA-4C01-91D4-88101B8152A4}" type="parTrans" cxnId="{1238208A-61BC-4438-8F7D-98DE172881D5}">
      <dgm:prSet/>
      <dgm:spPr/>
      <dgm:t>
        <a:bodyPr/>
        <a:lstStyle/>
        <a:p>
          <a:endParaRPr lang="ru-RU"/>
        </a:p>
      </dgm:t>
    </dgm:pt>
    <dgm:pt modelId="{D24871E3-8FE2-4C2D-8A3A-066C7EDEBD31}" type="sibTrans" cxnId="{1238208A-61BC-4438-8F7D-98DE172881D5}">
      <dgm:prSet/>
      <dgm:spPr/>
      <dgm:t>
        <a:bodyPr/>
        <a:lstStyle/>
        <a:p>
          <a:endParaRPr lang="ru-RU"/>
        </a:p>
      </dgm:t>
    </dgm:pt>
    <dgm:pt modelId="{95E7D412-510C-49CE-8F6C-E3B1D4F39A60}">
      <dgm:prSet phldrT="[Текст]" custT="1"/>
      <dgm:spPr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800" dirty="0" smtClean="0">
              <a:latin typeface="Arial" panose="020B0604020202020204" pitchFamily="34" charset="0"/>
              <a:cs typeface="Arial" panose="020B0604020202020204" pitchFamily="34" charset="0"/>
            </a:rPr>
            <a:t>Лица, замещавшие должности муниципальной службы </a:t>
          </a:r>
          <a:endParaRPr lang="ru-RU" sz="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15000A-01C2-44CC-B822-63C0D788D42A}" type="parTrans" cxnId="{3298D4C4-BF51-4C1A-A3A0-97091AF5B209}">
      <dgm:prSet/>
      <dgm:spPr/>
      <dgm:t>
        <a:bodyPr/>
        <a:lstStyle/>
        <a:p>
          <a:endParaRPr lang="ru-RU"/>
        </a:p>
      </dgm:t>
    </dgm:pt>
    <dgm:pt modelId="{5EF42EA1-0C42-408B-91DD-41904D629594}" type="sibTrans" cxnId="{3298D4C4-BF51-4C1A-A3A0-97091AF5B209}">
      <dgm:prSet/>
      <dgm:spPr/>
      <dgm:t>
        <a:bodyPr/>
        <a:lstStyle/>
        <a:p>
          <a:endParaRPr lang="ru-RU"/>
        </a:p>
      </dgm:t>
    </dgm:pt>
    <dgm:pt modelId="{9CDAF842-5E53-4DCE-8183-CD6A1B22BD5C}">
      <dgm:prSet custT="1"/>
      <dgm:spPr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800" dirty="0" smtClean="0">
              <a:latin typeface="Arial" panose="020B0604020202020204" pitchFamily="34" charset="0"/>
              <a:cs typeface="Arial" panose="020B0604020202020204" pitchFamily="34" charset="0"/>
            </a:rPr>
            <a:t>Родители (законные представители), имеющие право на компенсационные выплаты, чей ребенок посещает дошкольное образовательное учреждение</a:t>
          </a:r>
          <a:endParaRPr lang="ru-RU" sz="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2F4235-8A6B-4D7B-8C35-C35970814AF0}" type="parTrans" cxnId="{7786127D-0CED-4CF8-BFCF-D2E124D42990}">
      <dgm:prSet/>
      <dgm:spPr/>
      <dgm:t>
        <a:bodyPr/>
        <a:lstStyle/>
        <a:p>
          <a:endParaRPr lang="ru-RU"/>
        </a:p>
      </dgm:t>
    </dgm:pt>
    <dgm:pt modelId="{708208C9-F121-440B-9D64-B24DDCDEAA3F}" type="sibTrans" cxnId="{7786127D-0CED-4CF8-BFCF-D2E124D42990}">
      <dgm:prSet/>
      <dgm:spPr/>
      <dgm:t>
        <a:bodyPr/>
        <a:lstStyle/>
        <a:p>
          <a:endParaRPr lang="ru-RU"/>
        </a:p>
      </dgm:t>
    </dgm:pt>
    <dgm:pt modelId="{355A520B-A8CB-439C-AD3C-44E77993B181}">
      <dgm:prSet custT="1"/>
      <dgm:spPr>
        <a:solidFill>
          <a:schemeClr val="accent2">
            <a:lumMod val="60000"/>
            <a:lumOff val="40000"/>
          </a:schemeClr>
        </a:solidFill>
        <a:ln>
          <a:solidFill>
            <a:schemeClr val="accent1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800" dirty="0" smtClean="0">
              <a:latin typeface="Arial" panose="020B0604020202020204" pitchFamily="34" charset="0"/>
              <a:cs typeface="Arial" panose="020B0604020202020204" pitchFamily="34" charset="0"/>
            </a:rPr>
            <a:t>Молодые семьи</a:t>
          </a:r>
          <a:endParaRPr lang="ru-RU" sz="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749502-4178-4144-BDC6-19F0108FC120}" type="parTrans" cxnId="{E4D49A60-8513-4FDC-92B7-A8BA1753E918}">
      <dgm:prSet/>
      <dgm:spPr/>
      <dgm:t>
        <a:bodyPr/>
        <a:lstStyle/>
        <a:p>
          <a:endParaRPr lang="ru-RU"/>
        </a:p>
      </dgm:t>
    </dgm:pt>
    <dgm:pt modelId="{B52D5D84-D3A7-41EA-89E2-EF739E2EC5A3}" type="sibTrans" cxnId="{E4D49A60-8513-4FDC-92B7-A8BA1753E918}">
      <dgm:prSet/>
      <dgm:spPr/>
      <dgm:t>
        <a:bodyPr/>
        <a:lstStyle/>
        <a:p>
          <a:endParaRPr lang="ru-RU"/>
        </a:p>
      </dgm:t>
    </dgm:pt>
    <dgm:pt modelId="{D61FE14C-8119-40B5-9330-6B5011C6910B}" type="pres">
      <dgm:prSet presAssocID="{5F622B3C-0E9E-485F-8B26-64443203DECF}" presName="Name0" presStyleCnt="0">
        <dgm:presLayoutVars>
          <dgm:dir/>
          <dgm:animLvl val="lvl"/>
          <dgm:resizeHandles val="exact"/>
        </dgm:presLayoutVars>
      </dgm:prSet>
      <dgm:spPr/>
    </dgm:pt>
    <dgm:pt modelId="{8AEF4A9D-E000-4530-8F2A-5AF332BA5CDD}" type="pres">
      <dgm:prSet presAssocID="{355A520B-A8CB-439C-AD3C-44E77993B181}" presName="linNode" presStyleCnt="0"/>
      <dgm:spPr/>
    </dgm:pt>
    <dgm:pt modelId="{DFD2F425-DAB4-4AA2-A215-B5E71800DCA8}" type="pres">
      <dgm:prSet presAssocID="{355A520B-A8CB-439C-AD3C-44E77993B181}" presName="parentText" presStyleLbl="node1" presStyleIdx="0" presStyleCnt="5" custScaleX="254811" custScaleY="9261" custLinFactNeighborX="2794" custLinFactNeighborY="-2478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260520-00C5-4A4E-B16B-2B10B05A3D24}" type="pres">
      <dgm:prSet presAssocID="{B52D5D84-D3A7-41EA-89E2-EF739E2EC5A3}" presName="sp" presStyleCnt="0"/>
      <dgm:spPr/>
    </dgm:pt>
    <dgm:pt modelId="{00343824-16EE-4970-B1D6-65A9255ADD50}" type="pres">
      <dgm:prSet presAssocID="{01F15B10-EEFA-4697-99A2-8EC2DC19A867}" presName="linNode" presStyleCnt="0"/>
      <dgm:spPr/>
    </dgm:pt>
    <dgm:pt modelId="{2A60DDC7-68F4-4CC0-982C-BC05531D78BF}" type="pres">
      <dgm:prSet presAssocID="{01F15B10-EEFA-4697-99A2-8EC2DC19A867}" presName="parentText" presStyleLbl="node1" presStyleIdx="1" presStyleCnt="5" custScaleX="259857" custScaleY="13131" custLinFactNeighborX="-1109" custLinFactNeighborY="-194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097EDA-038E-4C03-A19A-5E33F89DAD36}" type="pres">
      <dgm:prSet presAssocID="{C9C099AB-766B-4817-BCB4-45E9F0A75C1A}" presName="sp" presStyleCnt="0"/>
      <dgm:spPr/>
    </dgm:pt>
    <dgm:pt modelId="{FB98301E-497C-421F-8F60-AFF58F2C7EF9}" type="pres">
      <dgm:prSet presAssocID="{FC560FA7-ED2F-4CC8-AFE5-53F0641FE4FF}" presName="linNode" presStyleCnt="0"/>
      <dgm:spPr/>
    </dgm:pt>
    <dgm:pt modelId="{44E0CDC3-E6AB-442E-AD86-7CC5BA6F3728}" type="pres">
      <dgm:prSet presAssocID="{FC560FA7-ED2F-4CC8-AFE5-53F0641FE4FF}" presName="parentText" presStyleLbl="node1" presStyleIdx="2" presStyleCnt="5" custScaleX="260128" custScaleY="15913" custLinFactNeighborX="-8825" custLinFactNeighborY="32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70C945-D63A-4217-A0DB-2709216DBF43}" type="pres">
      <dgm:prSet presAssocID="{D24871E3-8FE2-4C2D-8A3A-066C7EDEBD31}" presName="sp" presStyleCnt="0"/>
      <dgm:spPr/>
    </dgm:pt>
    <dgm:pt modelId="{2525D99B-9245-4284-B736-8715E4371F55}" type="pres">
      <dgm:prSet presAssocID="{95E7D412-510C-49CE-8F6C-E3B1D4F39A60}" presName="linNode" presStyleCnt="0"/>
      <dgm:spPr/>
    </dgm:pt>
    <dgm:pt modelId="{DB8D0F4E-CAC9-479E-AAC9-F482EDD8056D}" type="pres">
      <dgm:prSet presAssocID="{95E7D412-510C-49CE-8F6C-E3B1D4F39A60}" presName="parentText" presStyleLbl="node1" presStyleIdx="3" presStyleCnt="5" custScaleX="259854" custScaleY="16863" custLinFactNeighborX="-1109" custLinFactNeighborY="7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CF3D92-5FCE-4C91-8895-572FCF97D46A}" type="pres">
      <dgm:prSet presAssocID="{5EF42EA1-0C42-408B-91DD-41904D629594}" presName="sp" presStyleCnt="0"/>
      <dgm:spPr/>
    </dgm:pt>
    <dgm:pt modelId="{3F71B908-0995-41F3-9C4C-A1A09299D5BB}" type="pres">
      <dgm:prSet presAssocID="{9CDAF842-5E53-4DCE-8183-CD6A1B22BD5C}" presName="linNode" presStyleCnt="0"/>
      <dgm:spPr/>
    </dgm:pt>
    <dgm:pt modelId="{86732500-D7DC-49E7-82CA-4898AA914325}" type="pres">
      <dgm:prSet presAssocID="{9CDAF842-5E53-4DCE-8183-CD6A1B22BD5C}" presName="parentText" presStyleLbl="node1" presStyleIdx="4" presStyleCnt="5" custScaleX="255104" custScaleY="15478" custLinFactNeighborX="-1109" custLinFactNeighborY="-86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36C413C-D395-4C1F-B5F0-42FF3F9912CA}" type="presOf" srcId="{5F622B3C-0E9E-485F-8B26-64443203DECF}" destId="{D61FE14C-8119-40B5-9330-6B5011C6910B}" srcOrd="0" destOrd="0" presId="urn:microsoft.com/office/officeart/2005/8/layout/vList5"/>
    <dgm:cxn modelId="{41BDA893-915B-4D99-9FD7-A32B28312599}" type="presOf" srcId="{355A520B-A8CB-439C-AD3C-44E77993B181}" destId="{DFD2F425-DAB4-4AA2-A215-B5E71800DCA8}" srcOrd="0" destOrd="0" presId="urn:microsoft.com/office/officeart/2005/8/layout/vList5"/>
    <dgm:cxn modelId="{82136911-543F-4A20-8461-7DBFB0DCE694}" type="presOf" srcId="{9CDAF842-5E53-4DCE-8183-CD6A1B22BD5C}" destId="{86732500-D7DC-49E7-82CA-4898AA914325}" srcOrd="0" destOrd="0" presId="urn:microsoft.com/office/officeart/2005/8/layout/vList5"/>
    <dgm:cxn modelId="{61AB4DA6-C7D4-4B68-A485-50447003AA51}" type="presOf" srcId="{01F15B10-EEFA-4697-99A2-8EC2DC19A867}" destId="{2A60DDC7-68F4-4CC0-982C-BC05531D78BF}" srcOrd="0" destOrd="0" presId="urn:microsoft.com/office/officeart/2005/8/layout/vList5"/>
    <dgm:cxn modelId="{578E2932-4A2A-4AA7-B2F4-5085FFD42126}" srcId="{5F622B3C-0E9E-485F-8B26-64443203DECF}" destId="{01F15B10-EEFA-4697-99A2-8EC2DC19A867}" srcOrd="1" destOrd="0" parTransId="{9D349E58-5FFC-4B0F-95C0-CBBF4C070741}" sibTransId="{C9C099AB-766B-4817-BCB4-45E9F0A75C1A}"/>
    <dgm:cxn modelId="{E4D49A60-8513-4FDC-92B7-A8BA1753E918}" srcId="{5F622B3C-0E9E-485F-8B26-64443203DECF}" destId="{355A520B-A8CB-439C-AD3C-44E77993B181}" srcOrd="0" destOrd="0" parTransId="{68749502-4178-4144-BDC6-19F0108FC120}" sibTransId="{B52D5D84-D3A7-41EA-89E2-EF739E2EC5A3}"/>
    <dgm:cxn modelId="{7786127D-0CED-4CF8-BFCF-D2E124D42990}" srcId="{5F622B3C-0E9E-485F-8B26-64443203DECF}" destId="{9CDAF842-5E53-4DCE-8183-CD6A1B22BD5C}" srcOrd="4" destOrd="0" parTransId="{012F4235-8A6B-4D7B-8C35-C35970814AF0}" sibTransId="{708208C9-F121-440B-9D64-B24DDCDEAA3F}"/>
    <dgm:cxn modelId="{F0B8738F-3995-4EBB-86DC-9318C7B08AFC}" type="presOf" srcId="{FC560FA7-ED2F-4CC8-AFE5-53F0641FE4FF}" destId="{44E0CDC3-E6AB-442E-AD86-7CC5BA6F3728}" srcOrd="0" destOrd="0" presId="urn:microsoft.com/office/officeart/2005/8/layout/vList5"/>
    <dgm:cxn modelId="{5907CBCE-767B-46EB-9FB1-6BDF0BF2E412}" type="presOf" srcId="{95E7D412-510C-49CE-8F6C-E3B1D4F39A60}" destId="{DB8D0F4E-CAC9-479E-AAC9-F482EDD8056D}" srcOrd="0" destOrd="0" presId="urn:microsoft.com/office/officeart/2005/8/layout/vList5"/>
    <dgm:cxn modelId="{3298D4C4-BF51-4C1A-A3A0-97091AF5B209}" srcId="{5F622B3C-0E9E-485F-8B26-64443203DECF}" destId="{95E7D412-510C-49CE-8F6C-E3B1D4F39A60}" srcOrd="3" destOrd="0" parTransId="{5615000A-01C2-44CC-B822-63C0D788D42A}" sibTransId="{5EF42EA1-0C42-408B-91DD-41904D629594}"/>
    <dgm:cxn modelId="{1238208A-61BC-4438-8F7D-98DE172881D5}" srcId="{5F622B3C-0E9E-485F-8B26-64443203DECF}" destId="{FC560FA7-ED2F-4CC8-AFE5-53F0641FE4FF}" srcOrd="2" destOrd="0" parTransId="{889A028E-B2BA-4C01-91D4-88101B8152A4}" sibTransId="{D24871E3-8FE2-4C2D-8A3A-066C7EDEBD31}"/>
    <dgm:cxn modelId="{B6FB49D5-CCBE-4BAF-B389-414CADC66F34}" type="presParOf" srcId="{D61FE14C-8119-40B5-9330-6B5011C6910B}" destId="{8AEF4A9D-E000-4530-8F2A-5AF332BA5CDD}" srcOrd="0" destOrd="0" presId="urn:microsoft.com/office/officeart/2005/8/layout/vList5"/>
    <dgm:cxn modelId="{D0CCB979-E3A3-4769-8415-6247555FD9AF}" type="presParOf" srcId="{8AEF4A9D-E000-4530-8F2A-5AF332BA5CDD}" destId="{DFD2F425-DAB4-4AA2-A215-B5E71800DCA8}" srcOrd="0" destOrd="0" presId="urn:microsoft.com/office/officeart/2005/8/layout/vList5"/>
    <dgm:cxn modelId="{F4D3F147-8691-403B-A5AD-53FF17A78A7C}" type="presParOf" srcId="{D61FE14C-8119-40B5-9330-6B5011C6910B}" destId="{D5260520-00C5-4A4E-B16B-2B10B05A3D24}" srcOrd="1" destOrd="0" presId="urn:microsoft.com/office/officeart/2005/8/layout/vList5"/>
    <dgm:cxn modelId="{635BCBDC-535B-4702-8EF9-F742F1A1B726}" type="presParOf" srcId="{D61FE14C-8119-40B5-9330-6B5011C6910B}" destId="{00343824-16EE-4970-B1D6-65A9255ADD50}" srcOrd="2" destOrd="0" presId="urn:microsoft.com/office/officeart/2005/8/layout/vList5"/>
    <dgm:cxn modelId="{187925D0-8CC4-4E6F-ABC2-277133B9F508}" type="presParOf" srcId="{00343824-16EE-4970-B1D6-65A9255ADD50}" destId="{2A60DDC7-68F4-4CC0-982C-BC05531D78BF}" srcOrd="0" destOrd="0" presId="urn:microsoft.com/office/officeart/2005/8/layout/vList5"/>
    <dgm:cxn modelId="{73775A21-A9DB-4930-89BE-8D77E798ACD5}" type="presParOf" srcId="{D61FE14C-8119-40B5-9330-6B5011C6910B}" destId="{D8097EDA-038E-4C03-A19A-5E33F89DAD36}" srcOrd="3" destOrd="0" presId="urn:microsoft.com/office/officeart/2005/8/layout/vList5"/>
    <dgm:cxn modelId="{8B0704DD-F364-4DE1-9E47-8D439D3B4019}" type="presParOf" srcId="{D61FE14C-8119-40B5-9330-6B5011C6910B}" destId="{FB98301E-497C-421F-8F60-AFF58F2C7EF9}" srcOrd="4" destOrd="0" presId="urn:microsoft.com/office/officeart/2005/8/layout/vList5"/>
    <dgm:cxn modelId="{2F5A80FD-267B-49D0-82C6-DEBB956C0DBF}" type="presParOf" srcId="{FB98301E-497C-421F-8F60-AFF58F2C7EF9}" destId="{44E0CDC3-E6AB-442E-AD86-7CC5BA6F3728}" srcOrd="0" destOrd="0" presId="urn:microsoft.com/office/officeart/2005/8/layout/vList5"/>
    <dgm:cxn modelId="{4B743626-549D-469F-9328-F9FC34CF6C82}" type="presParOf" srcId="{D61FE14C-8119-40B5-9330-6B5011C6910B}" destId="{DA70C945-D63A-4217-A0DB-2709216DBF43}" srcOrd="5" destOrd="0" presId="urn:microsoft.com/office/officeart/2005/8/layout/vList5"/>
    <dgm:cxn modelId="{5973A2CC-9CBD-45B1-BE33-6DEBA57BBBD2}" type="presParOf" srcId="{D61FE14C-8119-40B5-9330-6B5011C6910B}" destId="{2525D99B-9245-4284-B736-8715E4371F55}" srcOrd="6" destOrd="0" presId="urn:microsoft.com/office/officeart/2005/8/layout/vList5"/>
    <dgm:cxn modelId="{D55B2004-EE84-4024-8FDE-F12606789560}" type="presParOf" srcId="{2525D99B-9245-4284-B736-8715E4371F55}" destId="{DB8D0F4E-CAC9-479E-AAC9-F482EDD8056D}" srcOrd="0" destOrd="0" presId="urn:microsoft.com/office/officeart/2005/8/layout/vList5"/>
    <dgm:cxn modelId="{1D472F68-6DCB-463C-BCAE-FBCF3B611511}" type="presParOf" srcId="{D61FE14C-8119-40B5-9330-6B5011C6910B}" destId="{0CCF3D92-5FCE-4C91-8895-572FCF97D46A}" srcOrd="7" destOrd="0" presId="urn:microsoft.com/office/officeart/2005/8/layout/vList5"/>
    <dgm:cxn modelId="{0FBDFF01-FA6A-4BD4-AB54-145838B89E80}" type="presParOf" srcId="{D61FE14C-8119-40B5-9330-6B5011C6910B}" destId="{3F71B908-0995-41F3-9C4C-A1A09299D5BB}" srcOrd="8" destOrd="0" presId="urn:microsoft.com/office/officeart/2005/8/layout/vList5"/>
    <dgm:cxn modelId="{DBB0509F-8EBB-4732-84C9-44341EDFDE92}" type="presParOf" srcId="{3F71B908-0995-41F3-9C4C-A1A09299D5BB}" destId="{86732500-D7DC-49E7-82CA-4898AA914325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F622B3C-0E9E-485F-8B26-64443203DECF}" type="doc">
      <dgm:prSet loTypeId="urn:microsoft.com/office/officeart/2005/8/layout/vList5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355A520B-A8CB-439C-AD3C-44E77993B181}">
      <dgm:prSet custT="1"/>
      <dgm:spPr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800" dirty="0" smtClean="0">
              <a:latin typeface="Arial" panose="020B0604020202020204" pitchFamily="34" charset="0"/>
              <a:cs typeface="Arial" panose="020B0604020202020204" pitchFamily="34" charset="0"/>
            </a:rPr>
            <a:t>Работники образовательных учреждений и учреждений культуры, работающие в сельских населенных пунктах</a:t>
          </a:r>
          <a:endParaRPr lang="ru-RU" sz="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2D5D84-D3A7-41EA-89E2-EF739E2EC5A3}" type="sibTrans" cxnId="{E4D49A60-8513-4FDC-92B7-A8BA1753E918}">
      <dgm:prSet/>
      <dgm:spPr/>
      <dgm:t>
        <a:bodyPr/>
        <a:lstStyle/>
        <a:p>
          <a:endParaRPr lang="ru-RU"/>
        </a:p>
      </dgm:t>
    </dgm:pt>
    <dgm:pt modelId="{68749502-4178-4144-BDC6-19F0108FC120}" type="parTrans" cxnId="{E4D49A60-8513-4FDC-92B7-A8BA1753E918}">
      <dgm:prSet/>
      <dgm:spPr/>
      <dgm:t>
        <a:bodyPr/>
        <a:lstStyle/>
        <a:p>
          <a:endParaRPr lang="ru-RU"/>
        </a:p>
      </dgm:t>
    </dgm:pt>
    <dgm:pt modelId="{D5365469-1758-40E1-B2A5-C833221F1E3D}">
      <dgm:prSet phldrT="[Текст]" custT="1"/>
      <dgm:spPr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800" dirty="0" smtClean="0">
              <a:latin typeface="Arial" panose="020B0604020202020204" pitchFamily="34" charset="0"/>
              <a:cs typeface="Arial" panose="020B0604020202020204" pitchFamily="34" charset="0"/>
            </a:rPr>
            <a:t>Работники образовательных учреждений и учреждений культуры, проживающие и работающие в сельских  населенных пунктах</a:t>
          </a:r>
          <a:endParaRPr lang="ru-RU" sz="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D003A5-AA1D-4899-837A-DD53B3103708}" type="parTrans" cxnId="{3889783C-FAAA-4A26-A868-98CF73F2ECE6}">
      <dgm:prSet/>
      <dgm:spPr/>
      <dgm:t>
        <a:bodyPr/>
        <a:lstStyle/>
        <a:p>
          <a:endParaRPr lang="ru-RU"/>
        </a:p>
      </dgm:t>
    </dgm:pt>
    <dgm:pt modelId="{A11BC011-A8F5-45B7-8C31-ED6283AE3759}" type="sibTrans" cxnId="{3889783C-FAAA-4A26-A868-98CF73F2ECE6}">
      <dgm:prSet/>
      <dgm:spPr/>
      <dgm:t>
        <a:bodyPr/>
        <a:lstStyle/>
        <a:p>
          <a:endParaRPr lang="ru-RU"/>
        </a:p>
      </dgm:t>
    </dgm:pt>
    <dgm:pt modelId="{D61FE14C-8119-40B5-9330-6B5011C6910B}" type="pres">
      <dgm:prSet presAssocID="{5F622B3C-0E9E-485F-8B26-64443203DEC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EF4A9D-E000-4530-8F2A-5AF332BA5CDD}" type="pres">
      <dgm:prSet presAssocID="{355A520B-A8CB-439C-AD3C-44E77993B181}" presName="linNode" presStyleCnt="0"/>
      <dgm:spPr/>
    </dgm:pt>
    <dgm:pt modelId="{DFD2F425-DAB4-4AA2-A215-B5E71800DCA8}" type="pres">
      <dgm:prSet presAssocID="{355A520B-A8CB-439C-AD3C-44E77993B181}" presName="parentText" presStyleLbl="node1" presStyleIdx="0" presStyleCnt="2" custScaleX="277778" custScaleY="17706" custLinFactNeighborX="22417" custLinFactNeighborY="-3726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BB13BB-7B24-4B41-B0B8-2FDBA0AD6EAE}" type="pres">
      <dgm:prSet presAssocID="{B52D5D84-D3A7-41EA-89E2-EF739E2EC5A3}" presName="sp" presStyleCnt="0"/>
      <dgm:spPr/>
    </dgm:pt>
    <dgm:pt modelId="{7DD17814-07E4-4B69-8448-612BA06858F5}" type="pres">
      <dgm:prSet presAssocID="{D5365469-1758-40E1-B2A5-C833221F1E3D}" presName="linNode" presStyleCnt="0"/>
      <dgm:spPr/>
    </dgm:pt>
    <dgm:pt modelId="{0B4E3474-DD6E-4B88-9740-E6CEA2F0B00E}" type="pres">
      <dgm:prSet presAssocID="{D5365469-1758-40E1-B2A5-C833221F1E3D}" presName="parentText" presStyleLbl="node1" presStyleIdx="1" presStyleCnt="2" custScaleX="275925" custScaleY="16040" custLinFactNeighborX="28389" custLinFactNeighborY="-3120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6056439-1F5C-4825-B863-1EE54AEB95FF}" type="presOf" srcId="{5F622B3C-0E9E-485F-8B26-64443203DECF}" destId="{D61FE14C-8119-40B5-9330-6B5011C6910B}" srcOrd="0" destOrd="0" presId="urn:microsoft.com/office/officeart/2005/8/layout/vList5"/>
    <dgm:cxn modelId="{F04D7DBA-677F-4046-9007-439619965F31}" type="presOf" srcId="{355A520B-A8CB-439C-AD3C-44E77993B181}" destId="{DFD2F425-DAB4-4AA2-A215-B5E71800DCA8}" srcOrd="0" destOrd="0" presId="urn:microsoft.com/office/officeart/2005/8/layout/vList5"/>
    <dgm:cxn modelId="{8B7F1DE4-00BE-4F17-99DA-7E866027BEE5}" type="presOf" srcId="{D5365469-1758-40E1-B2A5-C833221F1E3D}" destId="{0B4E3474-DD6E-4B88-9740-E6CEA2F0B00E}" srcOrd="0" destOrd="0" presId="urn:microsoft.com/office/officeart/2005/8/layout/vList5"/>
    <dgm:cxn modelId="{3889783C-FAAA-4A26-A868-98CF73F2ECE6}" srcId="{5F622B3C-0E9E-485F-8B26-64443203DECF}" destId="{D5365469-1758-40E1-B2A5-C833221F1E3D}" srcOrd="1" destOrd="0" parTransId="{43D003A5-AA1D-4899-837A-DD53B3103708}" sibTransId="{A11BC011-A8F5-45B7-8C31-ED6283AE3759}"/>
    <dgm:cxn modelId="{E4D49A60-8513-4FDC-92B7-A8BA1753E918}" srcId="{5F622B3C-0E9E-485F-8B26-64443203DECF}" destId="{355A520B-A8CB-439C-AD3C-44E77993B181}" srcOrd="0" destOrd="0" parTransId="{68749502-4178-4144-BDC6-19F0108FC120}" sibTransId="{B52D5D84-D3A7-41EA-89E2-EF739E2EC5A3}"/>
    <dgm:cxn modelId="{9780A743-E643-4BCF-8FDE-77E71B8305CD}" type="presParOf" srcId="{D61FE14C-8119-40B5-9330-6B5011C6910B}" destId="{8AEF4A9D-E000-4530-8F2A-5AF332BA5CDD}" srcOrd="0" destOrd="0" presId="urn:microsoft.com/office/officeart/2005/8/layout/vList5"/>
    <dgm:cxn modelId="{1E52A772-90CA-47F6-911D-46271EA07026}" type="presParOf" srcId="{8AEF4A9D-E000-4530-8F2A-5AF332BA5CDD}" destId="{DFD2F425-DAB4-4AA2-A215-B5E71800DCA8}" srcOrd="0" destOrd="0" presId="urn:microsoft.com/office/officeart/2005/8/layout/vList5"/>
    <dgm:cxn modelId="{76D24618-CB53-42A4-B4F8-8711F07E5750}" type="presParOf" srcId="{D61FE14C-8119-40B5-9330-6B5011C6910B}" destId="{99BB13BB-7B24-4B41-B0B8-2FDBA0AD6EAE}" srcOrd="1" destOrd="0" presId="urn:microsoft.com/office/officeart/2005/8/layout/vList5"/>
    <dgm:cxn modelId="{DA125427-CA0A-482A-90DA-85052582203C}" type="presParOf" srcId="{D61FE14C-8119-40B5-9330-6B5011C6910B}" destId="{7DD17814-07E4-4B69-8448-612BA06858F5}" srcOrd="2" destOrd="0" presId="urn:microsoft.com/office/officeart/2005/8/layout/vList5"/>
    <dgm:cxn modelId="{08CA6F1C-6B43-428C-8823-8A84CB885AF7}" type="presParOf" srcId="{7DD17814-07E4-4B69-8448-612BA06858F5}" destId="{0B4E3474-DD6E-4B88-9740-E6CEA2F0B00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F54C5E-08B2-4EB5-8C9D-8B3A6CF5D91C}">
      <dsp:nvSpPr>
        <dsp:cNvPr id="0" name=""/>
        <dsp:cNvSpPr/>
      </dsp:nvSpPr>
      <dsp:spPr>
        <a:xfrm>
          <a:off x="0" y="0"/>
          <a:ext cx="4032448" cy="1538298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i="1" kern="1200" dirty="0" smtClean="0">
              <a:latin typeface="Times New Roman" pitchFamily="18" charset="0"/>
              <a:cs typeface="Times New Roman" pitchFamily="18" charset="0"/>
            </a:rPr>
            <a:t>Количество работников органов местного самоуправления составляет 337 человек, из них 11 человек осуществляют переданные республиканские полномочия и финансируются за счет средств, поступающих из республиканского бюджета РА</a:t>
          </a:r>
          <a:endParaRPr lang="ru-RU" sz="1500" b="0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5055" y="45055"/>
        <a:ext cx="3942338" cy="14481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28938" cy="4968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30640" y="0"/>
            <a:ext cx="2928937" cy="4968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pPr>
              <a:defRPr/>
            </a:pPr>
            <a:fld id="{16D3BE1B-4B58-450B-9C13-245AB6731872}" type="datetimeFigureOut">
              <a:rPr lang="ru-RU"/>
              <a:pPr>
                <a:defRPr/>
              </a:pPr>
              <a:t>27.04.2021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277" y="4722815"/>
            <a:ext cx="5408613" cy="4473575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44040"/>
            <a:ext cx="2928938" cy="49688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30640" y="9444040"/>
            <a:ext cx="2928937" cy="49688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pPr>
              <a:defRPr/>
            </a:pPr>
            <a:fld id="{7E692B36-9495-4C27-A8C1-E860751462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6603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972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22" indent="-285739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2958" indent="-228592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141" indent="-228592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324" indent="-228592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506" indent="-22859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689" indent="-22859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8872" indent="-22859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055" indent="-22859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C84544C2-EA03-4ED1-B639-064DD107D13D}" type="slidenum">
              <a:rPr lang="ru-RU" altLang="ru-RU" sz="1200"/>
              <a:pPr eaLnBrk="1" hangingPunct="1"/>
              <a:t>3</a:t>
            </a:fld>
            <a:endParaRPr lang="ru-RU" altLang="ru-RU" sz="12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054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22" indent="-285739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2958" indent="-228592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141" indent="-228592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324" indent="-228592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506" indent="-22859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689" indent="-22859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8872" indent="-22859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055" indent="-22859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F9845D20-2BAF-468F-A67B-1143A889956B}" type="slidenum">
              <a:rPr lang="ru-RU" altLang="ru-RU" sz="1200">
                <a:solidFill>
                  <a:srgbClr val="000000"/>
                </a:solidFill>
              </a:rPr>
              <a:pPr eaLnBrk="1" hangingPunct="1"/>
              <a:t>70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065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22" indent="-285739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2958" indent="-228592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141" indent="-228592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324" indent="-228592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506" indent="-22859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689" indent="-22859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8872" indent="-22859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055" indent="-22859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3DB794CE-DF7B-4A81-9C47-3851A7418017}" type="slidenum">
              <a:rPr lang="ru-RU" altLang="ru-RU" sz="1200"/>
              <a:pPr eaLnBrk="1" hangingPunct="1"/>
              <a:t>71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983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22" indent="-285739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2958" indent="-228592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141" indent="-228592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324" indent="-228592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506" indent="-22859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689" indent="-22859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8872" indent="-22859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055" indent="-22859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D030FF61-F340-484F-8F24-F34DE9C2525F}" type="slidenum">
              <a:rPr lang="ru-RU" altLang="ru-RU" sz="1200"/>
              <a:pPr eaLnBrk="1" hangingPunct="1"/>
              <a:t>4</a:t>
            </a:fld>
            <a:endParaRPr lang="ru-RU" altLang="ru-RU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003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22" indent="-285739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2958" indent="-228592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141" indent="-228592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324" indent="-228592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506" indent="-22859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689" indent="-22859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8872" indent="-22859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055" indent="-22859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943D98D4-2477-4BAA-8658-B9BF11C21A13}" type="slidenum">
              <a:rPr lang="ru-RU" altLang="ru-RU" sz="1200"/>
              <a:pPr eaLnBrk="1" hangingPunct="1"/>
              <a:t>11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692B36-9495-4C27-A8C1-E86075146295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789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692B36-9495-4C27-A8C1-E86075146295}" type="slidenum">
              <a:rPr lang="ru-RU" smtClean="0"/>
              <a:pPr>
                <a:defRPr/>
              </a:pPr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334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034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22" indent="-285739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2958" indent="-228592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141" indent="-228592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324" indent="-228592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506" indent="-22859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689" indent="-22859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8872" indent="-22859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055" indent="-22859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7A996172-B63F-4E97-9C1B-21C3414FB06E}" type="slidenum">
              <a:rPr lang="ru-RU" altLang="ru-RU" sz="1200"/>
              <a:pPr eaLnBrk="1" hangingPunct="1"/>
              <a:t>66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044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22" indent="-285739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2958" indent="-228592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141" indent="-228592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324" indent="-228592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506" indent="-22859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689" indent="-22859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8872" indent="-22859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055" indent="-22859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AE7FEF70-1434-473A-830D-D1C93070A528}" type="slidenum">
              <a:rPr lang="ru-RU" altLang="ru-RU" sz="1200">
                <a:solidFill>
                  <a:srgbClr val="000000"/>
                </a:solidFill>
              </a:rPr>
              <a:pPr eaLnBrk="1" hangingPunct="1"/>
              <a:t>69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416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86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33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90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11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19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1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84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350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74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57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8"/>
            <a:ext cx="9144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altLang="ko-KR" smtClean="0"/>
              <a:t>Образец текста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7544" y="2276872"/>
            <a:ext cx="82296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altLang="ko-KR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94015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27.04.2021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C502FD-FED6-4763-8122-AF929CD5F217}" type="datetimeFigureOut">
              <a:rPr lang="ru-RU" smtClean="0"/>
              <a:pPr>
                <a:defRPr/>
              </a:pPr>
              <a:t>27.04.2021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4E6FF6-11DF-410C-8676-8F97DACCFEB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852DE5-FC86-45E2-A7BE-6AB2A705FDF9}" type="datetimeFigureOut">
              <a:rPr lang="ru-RU" smtClean="0"/>
              <a:pPr>
                <a:defRPr/>
              </a:pPr>
              <a:t>27.04.2021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5ED2D0-58FF-47BF-87E1-3E1208413FE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23728" y="1268760"/>
            <a:ext cx="6563072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altLang="ko-KR" smtClean="0"/>
              <a:t>Образец текста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134072" y="1844824"/>
            <a:ext cx="6563072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altLang="ko-KR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268185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DAA905C1-1862-44CD-A4F1-8EC07E5012E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2629281"/>
      </p:ext>
    </p:extLst>
  </p:cSld>
  <p:clrMapOvr>
    <a:masterClrMapping/>
  </p:clrMapOvr>
  <p:transition spd="med"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416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787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8672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5F2AD-91D4-487E-AC66-2B7759EDB87E}" type="datetimeFigureOut">
              <a:rPr lang="ru-RU" smtClean="0"/>
              <a:pPr>
                <a:defRPr/>
              </a:pPr>
              <a:t>27.04.2021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17387-CC8B-419A-97C2-60C9A647664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9185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852DE5-FC86-45E2-A7BE-6AB2A705FDF9}" type="datetimeFigureOut">
              <a:rPr lang="ru-RU" smtClean="0"/>
              <a:pPr>
                <a:defRPr/>
              </a:pPr>
              <a:t>27.04.2021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ED2D0-58FF-47BF-87E1-3E1208413FE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946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DAA905C1-1862-44CD-A4F1-8EC07E5012E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2629281"/>
      </p:ext>
    </p:extLst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787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502FD-FED6-4763-8122-AF929CD5F217}" type="datetimeFigureOut">
              <a:rPr lang="ru-RU" smtClean="0"/>
              <a:pPr>
                <a:defRPr/>
              </a:pPr>
              <a:t>27.04.2021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E6FF6-11DF-410C-8676-8F97DACCFEB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5097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40B59-8489-4591-B26B-D4F5795803E3}" type="datetimeFigureOut">
              <a:rPr lang="ru-RU" smtClean="0"/>
              <a:pPr>
                <a:defRPr/>
              </a:pPr>
              <a:t>27.04.2021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0E586-DE9A-43D5-8A1B-32ACE36E7B4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345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86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338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87" r:id="rId1"/>
    <p:sldLayoutId id="2147486788" r:id="rId2"/>
    <p:sldLayoutId id="2147486789" r:id="rId3"/>
    <p:sldLayoutId id="2147486790" r:id="rId4"/>
    <p:sldLayoutId id="2147486791" r:id="rId5"/>
    <p:sldLayoutId id="2147486792" r:id="rId6"/>
    <p:sldLayoutId id="2147486793" r:id="rId7"/>
    <p:sldLayoutId id="2147486794" r:id="rId8"/>
  </p:sldLayoutIdLst>
  <p:txStyles>
    <p:titleStyle>
      <a:lvl1pPr algn="l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CCD61-643D-44A5-A450-3A42A50CBC1E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5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96" r:id="rId1"/>
    <p:sldLayoutId id="2147486797" r:id="rId2"/>
    <p:sldLayoutId id="2147486798" r:id="rId3"/>
    <p:sldLayoutId id="2147486799" r:id="rId4"/>
    <p:sldLayoutId id="2147486800" r:id="rId5"/>
    <p:sldLayoutId id="2147486801" r:id="rId6"/>
    <p:sldLayoutId id="2147486802" r:id="rId7"/>
    <p:sldLayoutId id="2147486803" r:id="rId8"/>
    <p:sldLayoutId id="2147486804" r:id="rId9"/>
    <p:sldLayoutId id="2147486805" r:id="rId10"/>
    <p:sldLayoutId id="214748680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8E80666-FB37-4B36-9149-507F3B0178E3}" type="datetimeFigureOut">
              <a:rPr lang="en-US" smtClean="0"/>
              <a:pPr/>
              <a:t>4/27/2021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7E63A33-8271-4DD0-9C48-789913D7C1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969" r:id="rId1"/>
    <p:sldLayoutId id="2147486970" r:id="rId2"/>
    <p:sldLayoutId id="2147486971" r:id="rId3"/>
    <p:sldLayoutId id="2147486972" r:id="rId4"/>
    <p:sldLayoutId id="2147486973" r:id="rId5"/>
    <p:sldLayoutId id="2147486974" r:id="rId6"/>
    <p:sldLayoutId id="2147486975" r:id="rId7"/>
    <p:sldLayoutId id="2147486976" r:id="rId8"/>
    <p:sldLayoutId id="2147486977" r:id="rId9"/>
    <p:sldLayoutId id="2147486978" r:id="rId10"/>
    <p:sldLayoutId id="2147486979" r:id="rId11"/>
    <p:sldLayoutId id="2147486980" r:id="rId12"/>
    <p:sldLayoutId id="2147486982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emf"/><Relationship Id="rId4" Type="http://schemas.openxmlformats.org/officeDocument/2006/relationships/oleObject" Target="../embeddings/_____Microsoft_Excel_97-20031.xls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emf"/><Relationship Id="rId5" Type="http://schemas.openxmlformats.org/officeDocument/2006/relationships/oleObject" Target="../embeddings/_____Microsoft_Excel_97-20032.xls"/><Relationship Id="rId4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3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png"/><Relationship Id="rId5" Type="http://schemas.openxmlformats.org/officeDocument/2006/relationships/oleObject" Target="../embeddings/_____Microsoft_Excel_97-20033.xls"/><Relationship Id="rId4" Type="http://schemas.openxmlformats.org/officeDocument/2006/relationships/oleObject" Target="../embeddings/oleObject3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1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4" Type="http://schemas.microsoft.com/office/2007/relationships/hdphoto" Target="../media/hdphoto5.wdp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6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6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4" Type="http://schemas.microsoft.com/office/2007/relationships/hdphoto" Target="../media/hdphoto8.wdp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4" Type="http://schemas.microsoft.com/office/2007/relationships/hdphoto" Target="../media/hdphoto9.wdp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hdphoto" Target="../media/hdphoto10.wdp"/><Relationship Id="rId7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2.jpeg"/><Relationship Id="rId5" Type="http://schemas.microsoft.com/office/2007/relationships/hdphoto" Target="../media/hdphoto11.wdp"/><Relationship Id="rId4" Type="http://schemas.openxmlformats.org/officeDocument/2006/relationships/image" Target="../media/image7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949102" y="332656"/>
            <a:ext cx="81359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ИНФОРМАЦИЯ ОБ ИСПОЛНЕНИИ БЮДЖЕТА МУНИЦИПАЛЬНОГО ОБРАЗОВАНИЯ </a:t>
            </a:r>
            <a:endParaRPr lang="ru-RU" alt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ГОРОД МАЙКОП» ЗА 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725910" y="2996952"/>
            <a:ext cx="81359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buClr>
                <a:srgbClr val="C3260C"/>
              </a:buClr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r>
              <a:rPr lang="ru-RU" alt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 ДЛЯ ГРАЖДАН</a:t>
            </a:r>
            <a:endParaRPr lang="ru-RU" alt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8" name="TextBox 12"/>
          <p:cNvSpPr txBox="1">
            <a:spLocks noChangeArrowheads="1"/>
          </p:cNvSpPr>
          <p:nvPr/>
        </p:nvSpPr>
        <p:spPr bwMode="auto">
          <a:xfrm>
            <a:off x="581695" y="3933056"/>
            <a:ext cx="8280151" cy="83099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dirty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Разработчик: Финансовое управление администрации муниципального образования «Город Майкоп»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2448676"/>
              </p:ext>
            </p:extLst>
          </p:nvPr>
        </p:nvGraphicFramePr>
        <p:xfrm>
          <a:off x="395288" y="1557338"/>
          <a:ext cx="8604249" cy="51152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15875"/>
                <a:gridCol w="2180412"/>
                <a:gridCol w="1684290"/>
                <a:gridCol w="1041224"/>
                <a:gridCol w="1041224"/>
                <a:gridCol w="1041224"/>
              </a:tblGrid>
              <a:tr h="10743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Категория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получателей льготы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4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Основание  введения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4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Цель предоставления льготы (экономическая или социальная эффективность)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4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Порядок применения льготы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14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получателей льгот  (чел)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14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Объем выпадающих доходов (тыс. руб.)</a:t>
                      </a:r>
                      <a:endParaRPr lang="ru-RU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4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72126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Земельный налог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7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1472458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Ветераны и инвалиды ВОВ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7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Постановление СНД</a:t>
                      </a:r>
                      <a:b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муниципального образования «Город Майкоп»</a:t>
                      </a:r>
                      <a:b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 25 ноября 2005 г. № 754</a:t>
                      </a:r>
                      <a:b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«О земельном налоге на территории муниципального образования «Город Майкоп» (с изменениями и дополнениями)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17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indent="457200" algn="just">
                        <a:spcAft>
                          <a:spcPts val="0"/>
                        </a:spcAft>
                      </a:pP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indent="457200" algn="just">
                        <a:spcAft>
                          <a:spcPts val="0"/>
                        </a:spcAft>
                      </a:pP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социальная</a:t>
                      </a:r>
                    </a:p>
                    <a:p>
                      <a:pPr algn="ctr" fontAlgn="b"/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 fontAlgn="b"/>
                      <a:endParaRPr lang="ru-RU" sz="1200" b="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17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indent="457200" algn="just">
                        <a:spcAft>
                          <a:spcPts val="0"/>
                        </a:spcAft>
                      </a:pP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 размере   100%</a:t>
                      </a: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 fontAlgn="b"/>
                      <a:endParaRPr lang="ru-RU" sz="1200" b="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17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</a:t>
                      </a:r>
                    </a:p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</a:t>
                      </a: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indent="457200" algn="just">
                        <a:spcAft>
                          <a:spcPts val="0"/>
                        </a:spcAft>
                      </a:pP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indent="457200" algn="just">
                        <a:spcAft>
                          <a:spcPts val="0"/>
                        </a:spcAft>
                      </a:pP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72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</a:t>
                      </a: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</a:t>
                      </a:r>
                    </a:p>
                    <a:p>
                      <a:pPr indent="457200" algn="just">
                        <a:spcAft>
                          <a:spcPts val="0"/>
                        </a:spcAft>
                      </a:pP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indent="457200" algn="just">
                        <a:spcAft>
                          <a:spcPts val="0"/>
                        </a:spcAft>
                      </a:pP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26,0</a:t>
                      </a:r>
                      <a:endParaRPr lang="ru-RU" sz="1200" b="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22712">
                <a:tc gridSpan="6">
                  <a:txBody>
                    <a:bodyPr/>
                    <a:lstStyle/>
                    <a:p>
                      <a:pPr marL="0" lvl="0" indent="0" algn="ctr" defTabSz="914400" rtl="0" eaLnBrk="1" fontAlgn="b" latinLnBrk="0" hangingPunct="1">
                        <a:buFont typeface="+mj-lt"/>
                        <a:buNone/>
                      </a:pP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Налог на имущество физических лиц</a:t>
                      </a:r>
                      <a:endParaRPr lang="ru-RU" sz="12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17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85418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Владельцы имущества из многодетных семей, имеющих пять и более детей в возрасте до 18 лет.</a:t>
                      </a:r>
                    </a:p>
                    <a:p>
                      <a:pPr marL="0" lvl="0" indent="0" algn="l" fontAlgn="b">
                        <a:buFont typeface="+mj-lt"/>
                        <a:buNone/>
                      </a:pPr>
                      <a:endParaRPr lang="ru-RU" sz="1200" b="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17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Решение СНД муниципального образования </a:t>
                      </a:r>
                      <a:b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«Город Майкоп» </a:t>
                      </a:r>
                      <a:b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 26 ноября 2014 г. № 87-рс </a:t>
                      </a:r>
                      <a:b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«О налоге на имущество физических лиц на территории муниципального образования «Город Майкоп» 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(с изменениями и дополнениями)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 fontAlgn="b"/>
                      <a:endParaRPr lang="ru-RU" sz="1200" b="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17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</a:t>
                      </a: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indent="457200" algn="just">
                        <a:spcAft>
                          <a:spcPts val="0"/>
                        </a:spcAft>
                      </a:pP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indent="457200" algn="just">
                        <a:spcAft>
                          <a:spcPts val="0"/>
                        </a:spcAft>
                      </a:pP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indent="457200" algn="just">
                        <a:spcAft>
                          <a:spcPts val="0"/>
                        </a:spcAft>
                      </a:pP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социальная</a:t>
                      </a:r>
                      <a:endParaRPr lang="ru-RU" sz="1200" b="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indent="457200" algn="just">
                        <a:spcAft>
                          <a:spcPts val="0"/>
                        </a:spcAft>
                      </a:pP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indent="457200" algn="just">
                        <a:spcAft>
                          <a:spcPts val="0"/>
                        </a:spcAft>
                      </a:pP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indent="457200" algn="just">
                        <a:spcAft>
                          <a:spcPts val="0"/>
                        </a:spcAft>
                      </a:pP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 размере   100%</a:t>
                      </a: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</a:t>
                      </a:r>
                    </a:p>
                    <a:p>
                      <a:pPr indent="457200" algn="just">
                        <a:spcAft>
                          <a:spcPts val="0"/>
                        </a:spcAft>
                      </a:pP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indent="457200" algn="just">
                        <a:spcAft>
                          <a:spcPts val="0"/>
                        </a:spcAft>
                      </a:pP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indent="457200" algn="just">
                        <a:spcAft>
                          <a:spcPts val="0"/>
                        </a:spcAft>
                      </a:pP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22</a:t>
                      </a:r>
                      <a:endParaRPr lang="ru-RU" sz="1200" b="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</a:t>
                      </a: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indent="457200" algn="just">
                        <a:spcAft>
                          <a:spcPts val="0"/>
                        </a:spcAft>
                      </a:pP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indent="457200" algn="just">
                        <a:spcAft>
                          <a:spcPts val="0"/>
                        </a:spcAft>
                      </a:pPr>
                      <a:endParaRPr lang="ru-RU" sz="1200" b="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16,0</a:t>
                      </a:r>
                      <a:endParaRPr lang="ru-RU" sz="1200" b="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19219">
                <a:tc>
                  <a:txBody>
                    <a:bodyPr/>
                    <a:lstStyle/>
                    <a:p>
                      <a:pPr marL="0" lvl="0" indent="0" algn="ctr" fontAlgn="b">
                        <a:buFont typeface="+mj-lt"/>
                        <a:buNone/>
                      </a:pP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Всего</a:t>
                      </a:r>
                      <a:endParaRPr lang="ru-RU" sz="12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17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17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endParaRPr lang="ru-RU" sz="1200" b="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endParaRPr lang="ru-RU" sz="1200" b="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94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42,0</a:t>
                      </a:r>
                      <a:endParaRPr lang="ru-RU" sz="1200" b="1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78" b="88889" l="12444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19050"/>
            <a:ext cx="1714500" cy="1714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26804" y="176480"/>
            <a:ext cx="56886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Оценка потерь бюджета муниципального образования </a:t>
            </a:r>
          </a:p>
          <a:p>
            <a:pPr algn="l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«Город Майкоп» от предоставления льгот, установленных местными нормативными правовыми актами  по состоянию на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01.01.2021 (по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данным МИФНС №1 по РА за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год)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0" name="TextBox 5"/>
          <p:cNvSpPr txBox="1">
            <a:spLocks noChangeArrowheads="1"/>
          </p:cNvSpPr>
          <p:nvPr/>
        </p:nvSpPr>
        <p:spPr bwMode="auto">
          <a:xfrm rot="10800000" flipV="1">
            <a:off x="7777163" y="1071563"/>
            <a:ext cx="863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/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6022111"/>
              </p:ext>
            </p:extLst>
          </p:nvPr>
        </p:nvGraphicFramePr>
        <p:xfrm>
          <a:off x="539552" y="1347789"/>
          <a:ext cx="8280400" cy="48978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50356"/>
                <a:gridCol w="1308632"/>
                <a:gridCol w="1292272"/>
                <a:gridCol w="1329140"/>
              </a:tblGrid>
              <a:tr h="4133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9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9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9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9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22912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Налоги на прибыль, доходы:</a:t>
                      </a: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633 294,0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835 202,0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801 452,5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22912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-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налог на доходы физических лиц      </a:t>
                      </a: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633 294,0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835 202,0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801 452,5 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22912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Налоги на товары ( работы, услуги ):</a:t>
                      </a: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24 177,4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27 923,7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29 161,4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5341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-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акцизы по подакцизным товарам (продукции), производимым в РФ</a:t>
                      </a: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24 177,4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27 923,7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29 161,4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70792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Налоги на совокупный доход:</a:t>
                      </a: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294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192,1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320 669,4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330 726,0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79274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- налог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, взимаемый в связи с применением УСН</a:t>
                      </a: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206 701,5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232 589,1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252 921,6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22912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- ед. налог на вмененный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доход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для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отд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видов деятельности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83 150,5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80 955,3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66 805,0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22912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- ед. сельскохозяйственный  налог</a:t>
                      </a: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1 621,2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4 228,5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7 720,4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22912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-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налог, взимаемый в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связи с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применением патентной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системы</a:t>
                      </a: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2 718,9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2 896,5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3 279,0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22912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Налоги на имущество:</a:t>
                      </a: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195 564,3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205 924,8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203 563,5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2291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- налог на имущество физических лиц</a:t>
                      </a: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40 397,8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54 508,2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53 837,0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2291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 - налог на имущество организаций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98 972,3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90 303,4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84 553,2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2291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- земельный  налог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56 194,2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61 113,2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65 173,3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534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Налоги, сборы и регул. платежи  за пользование природ. ресурсами: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6 328,1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5 814,2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3 684,6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26233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- налог на добычу общераспространенных полезных ископаемых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6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328,1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5 814,2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3 684,6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2291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Государственная пошлина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24 525,6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22 632,6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29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011,6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9136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Задолженность по отмененным налогам и сборам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96353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Итого налоговые доходы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1 178 082,4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1 418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166,8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1 397 599,6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4" marR="9524" marT="952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55" y="162263"/>
            <a:ext cx="1368152" cy="96393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64099" y="127933"/>
            <a:ext cx="59766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Динамика поступлений налоговых доходов в бюджет муниципального образования </a:t>
            </a:r>
          </a:p>
          <a:p>
            <a:pPr algn="l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«Город Майкоп» в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2018-2020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г.г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4" name="TextBox 5"/>
          <p:cNvSpPr txBox="1">
            <a:spLocks noChangeArrowheads="1"/>
          </p:cNvSpPr>
          <p:nvPr/>
        </p:nvSpPr>
        <p:spPr bwMode="auto">
          <a:xfrm>
            <a:off x="8101013" y="1076325"/>
            <a:ext cx="8302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/>
            <a:r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87041"/>
              </p:ext>
            </p:extLst>
          </p:nvPr>
        </p:nvGraphicFramePr>
        <p:xfrm>
          <a:off x="323528" y="1324447"/>
          <a:ext cx="8680450" cy="51292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81469"/>
                <a:gridCol w="1423384"/>
                <a:gridCol w="1405591"/>
                <a:gridCol w="1370006"/>
              </a:tblGrid>
              <a:tr h="5379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 smtClean="0"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620" marR="7620" marT="7623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 smtClean="0"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2000" u="none" strike="noStrike" dirty="0"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год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620" marR="7620" marT="7623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 smtClean="0"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2000" u="none" strike="noStrike" dirty="0"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год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620" marR="7620" marT="7623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 smtClean="0"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2000" u="none" strike="noStrike" dirty="0"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год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620" marR="7620" marT="7623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35352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Доходы от использования имущества, находящегося в государственной и муниципальной собственности: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8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Calibri" pitchFamily="34" charset="0"/>
                          <a:cs typeface="Times New Roman" pitchFamily="18" charset="0"/>
                        </a:rPr>
                        <a:t>70 244,6</a:t>
                      </a:r>
                      <a:endParaRPr lang="ru-RU" sz="1200" b="1" dirty="0"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8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Calibri" pitchFamily="34" charset="0"/>
                          <a:cs typeface="Times New Roman" pitchFamily="18" charset="0"/>
                        </a:rPr>
                        <a:t>74 364,5</a:t>
                      </a:r>
                      <a:endParaRPr lang="ru-RU" sz="1200" b="1" dirty="0"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8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Calibri" pitchFamily="34" charset="0"/>
                          <a:cs typeface="Times New Roman" pitchFamily="18" charset="0"/>
                        </a:rPr>
                        <a:t>74 793,4</a:t>
                      </a:r>
                      <a:endParaRPr lang="ru-RU" sz="1200" b="1" dirty="0"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8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58365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- доходы в виде прибыли, приходящейся на доли в уставных (складочных) капиталах хозяйственных товариществ и обществ, или дивидендов по акциям, принадлежащим городским округам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8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alibri" pitchFamily="34" charset="0"/>
                          <a:cs typeface="Times New Roman" pitchFamily="18" charset="0"/>
                        </a:rPr>
                        <a:t>1 333,8</a:t>
                      </a:r>
                      <a:endParaRPr lang="ru-RU" sz="1200" dirty="0"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8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alibri" pitchFamily="34" charset="0"/>
                          <a:cs typeface="Times New Roman" pitchFamily="18" charset="0"/>
                        </a:rPr>
                        <a:t>786,2</a:t>
                      </a:r>
                      <a:endParaRPr lang="ru-RU" sz="1200" dirty="0"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8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alibri" pitchFamily="34" charset="0"/>
                          <a:cs typeface="Times New Roman" pitchFamily="18" charset="0"/>
                        </a:rPr>
                        <a:t>404,7</a:t>
                      </a:r>
                      <a:endParaRPr lang="ru-RU" sz="1200" dirty="0"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8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917367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- доходы, получаемые в виде арендной либо иной платы за передачу в возмездное пользование государственного и муниципального имущества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8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alibri" pitchFamily="34" charset="0"/>
                          <a:cs typeface="Times New Roman" pitchFamily="18" charset="0"/>
                        </a:rPr>
                        <a:t>67 290,2</a:t>
                      </a:r>
                      <a:endParaRPr lang="ru-RU" sz="1200" dirty="0"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8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alibri" pitchFamily="34" charset="0"/>
                          <a:cs typeface="Times New Roman" pitchFamily="18" charset="0"/>
                        </a:rPr>
                        <a:t>73 208,5</a:t>
                      </a:r>
                      <a:endParaRPr lang="ru-RU" sz="1200" dirty="0"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8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alibri" pitchFamily="34" charset="0"/>
                          <a:cs typeface="Times New Roman" pitchFamily="18" charset="0"/>
                        </a:rPr>
                        <a:t>74 013,1</a:t>
                      </a:r>
                      <a:endParaRPr lang="ru-RU" sz="1200" dirty="0"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8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58365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- доходы от перечисления части прибыли, остающейся после уплаты налогов и иных обязательных платежей  муниципальных унитарных предприятий, созданных городскими округами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8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alibri" pitchFamily="34" charset="0"/>
                          <a:cs typeface="Times New Roman" pitchFamily="18" charset="0"/>
                        </a:rPr>
                        <a:t>1 620,6</a:t>
                      </a:r>
                      <a:endParaRPr lang="ru-RU" sz="1200" dirty="0"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8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alibri" pitchFamily="34" charset="0"/>
                          <a:cs typeface="Times New Roman" pitchFamily="18" charset="0"/>
                        </a:rPr>
                        <a:t>369,8</a:t>
                      </a:r>
                      <a:endParaRPr lang="ru-RU" sz="1200" dirty="0"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8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alibri" pitchFamily="34" charset="0"/>
                          <a:cs typeface="Times New Roman" pitchFamily="18" charset="0"/>
                        </a:rPr>
                        <a:t>375,6</a:t>
                      </a:r>
                      <a:endParaRPr lang="ru-RU" sz="1200" dirty="0"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8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22965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Платежи при пользовании природными ресурсами: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8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Calibri" pitchFamily="34" charset="0"/>
                          <a:cs typeface="Times New Roman" pitchFamily="18" charset="0"/>
                        </a:rPr>
                        <a:t>3 980,4</a:t>
                      </a:r>
                      <a:endParaRPr lang="ru-RU" sz="1200" b="1" dirty="0"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8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Calibri" pitchFamily="34" charset="0"/>
                          <a:cs typeface="Times New Roman" pitchFamily="18" charset="0"/>
                        </a:rPr>
                        <a:t>7 022,8</a:t>
                      </a:r>
                      <a:endParaRPr lang="ru-RU" sz="1200" b="1" dirty="0"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8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Calibri" pitchFamily="34" charset="0"/>
                          <a:cs typeface="Times New Roman" pitchFamily="18" charset="0"/>
                        </a:rPr>
                        <a:t>8 927,1</a:t>
                      </a:r>
                      <a:endParaRPr lang="ru-RU" sz="1200" b="1" dirty="0"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8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22965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-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плата за негативное воздействие на окружающую среду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8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alibri" pitchFamily="34" charset="0"/>
                          <a:cs typeface="Times New Roman" pitchFamily="18" charset="0"/>
                        </a:rPr>
                        <a:t>3 980,4</a:t>
                      </a:r>
                      <a:endParaRPr lang="ru-RU" sz="1200" dirty="0"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8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alibri" pitchFamily="34" charset="0"/>
                          <a:cs typeface="Times New Roman" pitchFamily="18" charset="0"/>
                        </a:rPr>
                        <a:t>7 022,8</a:t>
                      </a:r>
                      <a:endParaRPr lang="ru-RU" sz="1200" dirty="0"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8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alibri" pitchFamily="34" charset="0"/>
                          <a:cs typeface="Times New Roman" pitchFamily="18" charset="0"/>
                        </a:rPr>
                        <a:t>8 927,1</a:t>
                      </a:r>
                      <a:endParaRPr lang="ru-RU" sz="1200" dirty="0"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8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5420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Доходы от оказания платных услуг (работ) и компенсации затрат государства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8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Calibri" pitchFamily="34" charset="0"/>
                          <a:cs typeface="Times New Roman" pitchFamily="18" charset="0"/>
                        </a:rPr>
                        <a:t>11 323,6</a:t>
                      </a:r>
                      <a:endParaRPr lang="ru-RU" sz="1200" b="1" dirty="0"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8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Calibri" pitchFamily="34" charset="0"/>
                          <a:cs typeface="Times New Roman" pitchFamily="18" charset="0"/>
                        </a:rPr>
                        <a:t>3 489,3</a:t>
                      </a:r>
                      <a:endParaRPr lang="ru-RU" sz="1200" b="1" dirty="0"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8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Calibri" pitchFamily="34" charset="0"/>
                          <a:cs typeface="Times New Roman" pitchFamily="18" charset="0"/>
                        </a:rPr>
                        <a:t>12 349,6</a:t>
                      </a:r>
                      <a:endParaRPr lang="ru-RU" sz="1200" b="1" dirty="0"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8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22965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Доходы от продажи материальных и нематериальных активов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8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Calibri" pitchFamily="34" charset="0"/>
                          <a:cs typeface="Times New Roman" pitchFamily="18" charset="0"/>
                        </a:rPr>
                        <a:t>46 326,5</a:t>
                      </a:r>
                      <a:endParaRPr lang="ru-RU" sz="1200" b="1" dirty="0"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8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Calibri" pitchFamily="34" charset="0"/>
                          <a:cs typeface="Times New Roman" pitchFamily="18" charset="0"/>
                        </a:rPr>
                        <a:t>31 813,1</a:t>
                      </a:r>
                      <a:endParaRPr lang="ru-RU" sz="1200" b="1" dirty="0"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8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Calibri" pitchFamily="34" charset="0"/>
                          <a:cs typeface="Times New Roman" pitchFamily="18" charset="0"/>
                        </a:rPr>
                        <a:t>24 820,3</a:t>
                      </a:r>
                      <a:endParaRPr lang="ru-RU" sz="1200" b="1" dirty="0"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8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9373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Административные платежи и сборы: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8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Calibri" pitchFamily="34" charset="0"/>
                          <a:cs typeface="Times New Roman" pitchFamily="18" charset="0"/>
                        </a:rPr>
                        <a:t>140,2</a:t>
                      </a:r>
                    </a:p>
                  </a:txBody>
                  <a:tcPr marL="9525" marR="9525" marT="9528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Calibri" pitchFamily="34" charset="0"/>
                          <a:cs typeface="Times New Roman" pitchFamily="18" charset="0"/>
                        </a:rPr>
                        <a:t>2,0</a:t>
                      </a:r>
                      <a:endParaRPr lang="ru-RU" sz="1200" b="1" dirty="0"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8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8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9373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Штрафы, санкции, возмещение ущерба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8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Calibri" pitchFamily="34" charset="0"/>
                          <a:cs typeface="Times New Roman" pitchFamily="18" charset="0"/>
                        </a:rPr>
                        <a:t>23 676,1</a:t>
                      </a:r>
                      <a:endParaRPr lang="ru-RU" sz="1200" b="1" dirty="0"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8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Calibri" pitchFamily="34" charset="0"/>
                          <a:cs typeface="Times New Roman" pitchFamily="18" charset="0"/>
                        </a:rPr>
                        <a:t>25 691,5</a:t>
                      </a:r>
                      <a:endParaRPr lang="ru-RU" sz="1200" b="1" dirty="0"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8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Calibri" pitchFamily="34" charset="0"/>
                          <a:cs typeface="Times New Roman" pitchFamily="18" charset="0"/>
                        </a:rPr>
                        <a:t>11 847,4</a:t>
                      </a:r>
                      <a:endParaRPr lang="ru-RU" sz="1200" b="1" dirty="0"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8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9373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Прочие неналоговые доходы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8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Calibri" pitchFamily="34" charset="0"/>
                          <a:cs typeface="Times New Roman" pitchFamily="18" charset="0"/>
                        </a:rPr>
                        <a:t>4 271,7</a:t>
                      </a:r>
                      <a:endParaRPr lang="ru-RU" sz="1200" b="1" dirty="0"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8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Calibri" pitchFamily="34" charset="0"/>
                          <a:cs typeface="Times New Roman" pitchFamily="18" charset="0"/>
                        </a:rPr>
                        <a:t>1,4</a:t>
                      </a:r>
                      <a:endParaRPr lang="ru-RU" sz="1200" b="1" dirty="0"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8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Calibri" pitchFamily="34" charset="0"/>
                          <a:cs typeface="Times New Roman" pitchFamily="18" charset="0"/>
                        </a:rPr>
                        <a:t>112,4</a:t>
                      </a:r>
                      <a:endParaRPr lang="ru-RU" sz="1200" b="1" dirty="0"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8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9373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Итого неналоговые доходы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8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Calibri" pitchFamily="34" charset="0"/>
                          <a:cs typeface="Times New Roman" pitchFamily="18" charset="0"/>
                        </a:rPr>
                        <a:t>159 963,1</a:t>
                      </a:r>
                      <a:endParaRPr lang="ru-RU" sz="1200" b="1" dirty="0"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8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Calibri" pitchFamily="34" charset="0"/>
                          <a:cs typeface="Times New Roman" pitchFamily="18" charset="0"/>
                        </a:rPr>
                        <a:t>142 384,6</a:t>
                      </a:r>
                      <a:endParaRPr lang="ru-RU" sz="1200" b="1" dirty="0"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8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Calibri" pitchFamily="34" charset="0"/>
                          <a:cs typeface="Times New Roman" pitchFamily="18" charset="0"/>
                        </a:rPr>
                        <a:t>132850,2</a:t>
                      </a:r>
                      <a:endParaRPr lang="ru-RU" sz="1200" b="1" dirty="0"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525" marR="9525" marT="9528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872829" y="60662"/>
            <a:ext cx="62281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Динамика поступлений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неналоговых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доходов в бюджет муниципального образования </a:t>
            </a:r>
          </a:p>
          <a:p>
            <a:pPr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«Город Майкоп» в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2018-2020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г.г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 bwMode="auto">
          <a:xfrm>
            <a:off x="1258888" y="328613"/>
            <a:ext cx="6273800" cy="695325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marL="0" indent="0" algn="ctr">
              <a:buFont typeface="Georgia" pitchFamily="18" charset="0"/>
              <a:buNone/>
            </a:pPr>
            <a:r>
              <a:rPr lang="ru-RU" altLang="ru-RU" sz="18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Динамика поступления </a:t>
            </a:r>
            <a:br>
              <a:rPr lang="ru-RU" altLang="ru-RU" sz="18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налоговых и неналоговых доходов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40650" y="836613"/>
            <a:ext cx="1295400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kumimoji="1" lang="ru-RU" sz="1400" dirty="0">
                <a:solidFill>
                  <a:srgbClr val="0000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pitchFamily="18" charset="0"/>
                <a:cs typeface="Arial" charset="0"/>
              </a:rPr>
              <a:t>тыс. руб.</a:t>
            </a:r>
          </a:p>
        </p:txBody>
      </p:sp>
      <p:graphicFrame>
        <p:nvGraphicFramePr>
          <p:cNvPr id="30724" name="Объект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2233505"/>
              </p:ext>
            </p:extLst>
          </p:nvPr>
        </p:nvGraphicFramePr>
        <p:xfrm>
          <a:off x="738188" y="1236663"/>
          <a:ext cx="7637462" cy="5402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77" name="Лист" r:id="rId4" imgW="7486751" imgH="5295854" progId="Excel.Sheet.8">
                  <p:embed/>
                </p:oleObj>
              </mc:Choice>
              <mc:Fallback>
                <p:oleObj name="Лист" r:id="rId4" imgW="7486751" imgH="5295854" progId="Excel.Sheet.8">
                  <p:embed/>
                  <p:pic>
                    <p:nvPicPr>
                      <p:cNvPr id="0" name="Объект 1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188" y="1236663"/>
                        <a:ext cx="7637462" cy="5402262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ln>
                        <a:solidFill>
                          <a:schemeClr val="bg1">
                            <a:lumMod val="85000"/>
                          </a:schemeClr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 idx="4294967295"/>
          </p:nvPr>
        </p:nvSpPr>
        <p:spPr bwMode="auto">
          <a:xfrm>
            <a:off x="0" y="234950"/>
            <a:ext cx="9001125" cy="64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marL="0" indent="0" algn="ctr">
              <a:buFont typeface="Georgia" pitchFamily="18" charset="0"/>
              <a:buNone/>
            </a:pPr>
            <a:r>
              <a:rPr lang="ru-RU" altLang="ru-RU" sz="1800" b="1" dirty="0" smtClean="0">
                <a:solidFill>
                  <a:schemeClr val="tx1"/>
                </a:solidFill>
                <a:effectLst/>
              </a:rPr>
              <a:t>                 </a:t>
            </a:r>
            <a:r>
              <a:rPr lang="ru-RU" altLang="ru-RU" sz="18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Объем поступлений по основным доходным источникам</a:t>
            </a:r>
          </a:p>
        </p:txBody>
      </p:sp>
      <p:sp>
        <p:nvSpPr>
          <p:cNvPr id="34834" name="TextBox 15"/>
          <p:cNvSpPr txBox="1">
            <a:spLocks noChangeArrowheads="1"/>
          </p:cNvSpPr>
          <p:nvPr/>
        </p:nvSpPr>
        <p:spPr bwMode="auto">
          <a:xfrm>
            <a:off x="7241381" y="944563"/>
            <a:ext cx="1524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kumimoji="1" lang="ru-RU" sz="1200" dirty="0"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413466" y="5661248"/>
            <a:ext cx="8356416" cy="8032"/>
          </a:xfrm>
          <a:prstGeom prst="lin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37" name="TextBox 30"/>
          <p:cNvSpPr txBox="1">
            <a:spLocks noChangeArrowheads="1"/>
          </p:cNvSpPr>
          <p:nvPr/>
        </p:nvSpPr>
        <p:spPr bwMode="auto">
          <a:xfrm>
            <a:off x="935038" y="5643563"/>
            <a:ext cx="128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kumimoji="1" lang="ru-RU" sz="1400" dirty="0">
                <a:solidFill>
                  <a:srgbClr val="00206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НДФЛ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4853646" y="6187371"/>
            <a:ext cx="142876" cy="14287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ru-RU" sz="1400" dirty="0">
              <a:solidFill>
                <a:srgbClr val="000000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2215385" y="6194299"/>
            <a:ext cx="142876" cy="142876"/>
          </a:xfrm>
          <a:prstGeom prst="rect">
            <a:avLst/>
          </a:prstGeom>
          <a:solidFill>
            <a:srgbClr val="92D050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ru-RU" sz="1400" dirty="0">
              <a:solidFill>
                <a:srgbClr val="000000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51" name="TextBox 45"/>
          <p:cNvSpPr txBox="1">
            <a:spLocks noChangeArrowheads="1"/>
          </p:cNvSpPr>
          <p:nvPr/>
        </p:nvSpPr>
        <p:spPr bwMode="auto">
          <a:xfrm>
            <a:off x="5067300" y="6089650"/>
            <a:ext cx="26654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kumimoji="1" lang="ru-RU" sz="1600" dirty="0" smtClean="0">
                <a:solidFill>
                  <a:srgbClr val="00206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2020 год</a:t>
            </a:r>
            <a:endParaRPr kumimoji="1" lang="ru-RU" sz="1600" dirty="0">
              <a:solidFill>
                <a:srgbClr val="002060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34852" name="TextBox 46"/>
          <p:cNvSpPr txBox="1">
            <a:spLocks noChangeArrowheads="1"/>
          </p:cNvSpPr>
          <p:nvPr/>
        </p:nvSpPr>
        <p:spPr bwMode="auto">
          <a:xfrm>
            <a:off x="2555875" y="6089650"/>
            <a:ext cx="179228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kumimoji="1" lang="ru-RU" sz="1600" dirty="0" smtClean="0">
                <a:solidFill>
                  <a:srgbClr val="00206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2019 </a:t>
            </a:r>
            <a:r>
              <a:rPr kumimoji="1" lang="ru-RU" sz="1600" dirty="0">
                <a:solidFill>
                  <a:srgbClr val="00206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год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819483" y="2085990"/>
            <a:ext cx="753162" cy="356513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286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ru-RU" sz="2000" b="1" dirty="0" smtClean="0">
                <a:solidFill>
                  <a:srgbClr val="00206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pitchFamily="18" charset="0"/>
                <a:cs typeface="Times New Roman" pitchFamily="18" charset="0"/>
              </a:rPr>
              <a:t>835 202,0</a:t>
            </a:r>
            <a:endParaRPr kumimoji="1" lang="ru-RU" sz="2000" b="1" dirty="0">
              <a:solidFill>
                <a:srgbClr val="002060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Овал 48"/>
          <p:cNvSpPr/>
          <p:nvPr/>
        </p:nvSpPr>
        <p:spPr>
          <a:xfrm>
            <a:off x="720725" y="908050"/>
            <a:ext cx="1763713" cy="755650"/>
          </a:xfrm>
          <a:prstGeom prst="ellipse">
            <a:avLst/>
          </a:prstGeom>
          <a:solidFill>
            <a:schemeClr val="bg2">
              <a:lumMod val="90000"/>
            </a:schemeClr>
          </a:solidFill>
          <a:ln w="31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ru-RU" sz="2000" b="1" dirty="0" smtClean="0">
                <a:solidFill>
                  <a:srgbClr val="009E47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pitchFamily="18" charset="0"/>
                <a:cs typeface="Times New Roman" pitchFamily="18" charset="0"/>
              </a:rPr>
              <a:t>-4,0%</a:t>
            </a:r>
            <a:endParaRPr kumimoji="1" lang="ru-RU" sz="2000" b="1" dirty="0">
              <a:solidFill>
                <a:srgbClr val="009E47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ru-RU" sz="1400" b="1" dirty="0" smtClean="0">
                <a:solidFill>
                  <a:srgbClr val="009E47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pitchFamily="18" charset="0"/>
                <a:cs typeface="Times New Roman" pitchFamily="18" charset="0"/>
              </a:rPr>
              <a:t>(-33 749,5</a:t>
            </a:r>
            <a:r>
              <a:rPr kumimoji="1" lang="ru-RU" sz="2000" b="1" dirty="0" smtClean="0">
                <a:solidFill>
                  <a:srgbClr val="009E47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pitchFamily="18" charset="0"/>
                <a:cs typeface="Times New Roman" pitchFamily="18" charset="0"/>
              </a:rPr>
              <a:t>)</a:t>
            </a:r>
            <a:endParaRPr kumimoji="1" lang="ru-RU" sz="2000" b="1" dirty="0">
              <a:solidFill>
                <a:srgbClr val="009E47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571787" y="2346325"/>
            <a:ext cx="753162" cy="32972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286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ru-RU" sz="2000" b="1" dirty="0" smtClean="0">
                <a:solidFill>
                  <a:srgbClr val="00206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pitchFamily="18" charset="0"/>
                <a:cs typeface="Times New Roman" pitchFamily="18" charset="0"/>
              </a:rPr>
              <a:t>801 452,5</a:t>
            </a:r>
            <a:endParaRPr kumimoji="1" lang="ru-RU" sz="2000" b="1" dirty="0">
              <a:solidFill>
                <a:srgbClr val="002060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30"/>
          <p:cNvSpPr txBox="1">
            <a:spLocks noChangeArrowheads="1"/>
          </p:cNvSpPr>
          <p:nvPr/>
        </p:nvSpPr>
        <p:spPr bwMode="auto">
          <a:xfrm>
            <a:off x="2771775" y="5649913"/>
            <a:ext cx="18192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kumimoji="1" lang="ru-RU" sz="1400" dirty="0">
                <a:solidFill>
                  <a:srgbClr val="00206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Налоги на совокупный доход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2853061" y="3705226"/>
            <a:ext cx="753162" cy="1964056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286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ru-RU" sz="2000" b="1" dirty="0" smtClean="0">
                <a:solidFill>
                  <a:srgbClr val="00206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pitchFamily="18" charset="0"/>
                <a:cs typeface="Times New Roman" pitchFamily="18" charset="0"/>
              </a:rPr>
              <a:t>320 669,4</a:t>
            </a:r>
            <a:endParaRPr kumimoji="1" lang="ru-RU" sz="2000" b="1" dirty="0">
              <a:solidFill>
                <a:srgbClr val="002060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2771774" y="1720850"/>
            <a:ext cx="1457325" cy="625475"/>
          </a:xfrm>
          <a:prstGeom prst="ellipse">
            <a:avLst/>
          </a:prstGeom>
          <a:solidFill>
            <a:schemeClr val="bg2">
              <a:lumMod val="90000"/>
            </a:schemeClr>
          </a:solidFill>
          <a:ln w="31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ru-RU" sz="2000" b="1" dirty="0" smtClean="0">
                <a:solidFill>
                  <a:srgbClr val="00B05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pitchFamily="18" charset="0"/>
                <a:cs typeface="Times New Roman" pitchFamily="18" charset="0"/>
              </a:rPr>
              <a:t>+3,1%</a:t>
            </a:r>
            <a:endParaRPr kumimoji="1" lang="ru-RU" sz="2000" b="1" dirty="0">
              <a:solidFill>
                <a:srgbClr val="00B050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ru-RU" sz="1400" b="1" dirty="0" smtClean="0">
                <a:solidFill>
                  <a:srgbClr val="00B05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pitchFamily="18" charset="0"/>
                <a:cs typeface="Times New Roman" pitchFamily="18" charset="0"/>
              </a:rPr>
              <a:t>(+10 056,6)</a:t>
            </a:r>
            <a:endParaRPr kumimoji="1" lang="ru-RU" sz="1400" b="1" dirty="0">
              <a:solidFill>
                <a:srgbClr val="00B050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605365" y="3501008"/>
            <a:ext cx="753162" cy="21571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286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ru-RU" sz="2000" b="1" dirty="0" smtClean="0">
                <a:solidFill>
                  <a:srgbClr val="00206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pitchFamily="18" charset="0"/>
                <a:cs typeface="Times New Roman" pitchFamily="18" charset="0"/>
              </a:rPr>
              <a:t>330 726,0</a:t>
            </a:r>
            <a:endParaRPr kumimoji="1" lang="ru-RU" sz="2000" b="1" dirty="0">
              <a:solidFill>
                <a:srgbClr val="002060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0"/>
          <p:cNvSpPr txBox="1">
            <a:spLocks noChangeArrowheads="1"/>
          </p:cNvSpPr>
          <p:nvPr/>
        </p:nvSpPr>
        <p:spPr bwMode="auto">
          <a:xfrm>
            <a:off x="4591050" y="5653088"/>
            <a:ext cx="22637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kumimoji="1" lang="ru-RU" sz="1400" dirty="0" smtClean="0">
                <a:solidFill>
                  <a:srgbClr val="00206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Государственная пошлина</a:t>
            </a:r>
            <a:endParaRPr kumimoji="1" lang="ru-RU" sz="1400" dirty="0">
              <a:solidFill>
                <a:srgbClr val="002060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848279" y="4897018"/>
            <a:ext cx="753162" cy="763073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286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ru-RU" sz="1400" b="1" dirty="0" smtClean="0">
                <a:solidFill>
                  <a:srgbClr val="00206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pitchFamily="18" charset="0"/>
                <a:cs typeface="Times New Roman" pitchFamily="18" charset="0"/>
              </a:rPr>
              <a:t>22 632,6</a:t>
            </a:r>
            <a:endParaRPr kumimoji="1" lang="ru-RU" sz="1400" b="1" dirty="0">
              <a:solidFill>
                <a:srgbClr val="002060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4794250" y="2457450"/>
            <a:ext cx="1558925" cy="647700"/>
          </a:xfrm>
          <a:prstGeom prst="ellipse">
            <a:avLst/>
          </a:prstGeom>
          <a:solidFill>
            <a:schemeClr val="bg2">
              <a:lumMod val="90000"/>
            </a:schemeClr>
          </a:solidFill>
          <a:ln w="31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ru-RU" sz="2000" b="1" dirty="0" smtClean="0">
                <a:solidFill>
                  <a:schemeClr val="accent3">
                    <a:lumMod val="50000"/>
                  </a:schemeClr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pitchFamily="18" charset="0"/>
                <a:cs typeface="Times New Roman" pitchFamily="18" charset="0"/>
              </a:rPr>
              <a:t>+28,2%</a:t>
            </a:r>
            <a:endParaRPr kumimoji="1" lang="ru-RU" sz="2000" b="1" dirty="0">
              <a:solidFill>
                <a:schemeClr val="accent3">
                  <a:lumMod val="50000"/>
                </a:schemeClr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ru-RU" sz="1400" b="1" dirty="0" smtClean="0">
                <a:solidFill>
                  <a:schemeClr val="accent3">
                    <a:lumMod val="50000"/>
                  </a:schemeClr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pitchFamily="18" charset="0"/>
                <a:cs typeface="Times New Roman" pitchFamily="18" charset="0"/>
              </a:rPr>
              <a:t>(+6379,0)</a:t>
            </a:r>
            <a:endParaRPr kumimoji="1" lang="ru-RU" sz="1400" b="1" dirty="0">
              <a:solidFill>
                <a:schemeClr val="accent3">
                  <a:lumMod val="50000"/>
                </a:schemeClr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600583" y="4687254"/>
            <a:ext cx="753162" cy="97399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286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ru-RU" sz="1400" b="1" dirty="0" smtClean="0">
                <a:solidFill>
                  <a:srgbClr val="00206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pitchFamily="18" charset="0"/>
                <a:cs typeface="Times New Roman" pitchFamily="18" charset="0"/>
              </a:rPr>
              <a:t>29 011,6</a:t>
            </a:r>
            <a:endParaRPr kumimoji="1" lang="ru-RU" sz="1400" b="1" dirty="0">
              <a:solidFill>
                <a:srgbClr val="002060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0"/>
          <p:cNvSpPr txBox="1">
            <a:spLocks noChangeArrowheads="1"/>
          </p:cNvSpPr>
          <p:nvPr/>
        </p:nvSpPr>
        <p:spPr bwMode="auto">
          <a:xfrm>
            <a:off x="6977063" y="5657850"/>
            <a:ext cx="17922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kumimoji="1" lang="ru-RU" sz="1400" dirty="0" smtClean="0">
                <a:solidFill>
                  <a:srgbClr val="00206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Штрафы</a:t>
            </a:r>
            <a:endParaRPr kumimoji="1" lang="ru-RU" sz="1400" dirty="0">
              <a:solidFill>
                <a:srgbClr val="002060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660232" y="4897018"/>
            <a:ext cx="974787" cy="74654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286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ru-RU" sz="1400" b="1" dirty="0" smtClean="0">
                <a:solidFill>
                  <a:srgbClr val="00206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pitchFamily="18" charset="0"/>
                <a:cs typeface="Times New Roman" pitchFamily="18" charset="0"/>
              </a:rPr>
              <a:t>25 691,5</a:t>
            </a:r>
            <a:endParaRPr kumimoji="1" lang="ru-RU" sz="1400" b="1" dirty="0">
              <a:solidFill>
                <a:srgbClr val="002060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6823960" y="2608932"/>
            <a:ext cx="1852495" cy="715962"/>
          </a:xfrm>
          <a:prstGeom prst="ellipse">
            <a:avLst/>
          </a:prstGeom>
          <a:solidFill>
            <a:schemeClr val="bg2">
              <a:lumMod val="90000"/>
            </a:schemeClr>
          </a:solidFill>
          <a:ln w="31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ru-RU" sz="2000" b="1" dirty="0" smtClean="0">
                <a:solidFill>
                  <a:srgbClr val="00B05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pitchFamily="18" charset="0"/>
                <a:cs typeface="Times New Roman" pitchFamily="18" charset="0"/>
              </a:rPr>
              <a:t>53,9%</a:t>
            </a:r>
            <a:endParaRPr kumimoji="1" lang="ru-RU" sz="2000" b="1" dirty="0">
              <a:solidFill>
                <a:srgbClr val="00B050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ru-RU" sz="1400" b="1" dirty="0" smtClean="0">
                <a:solidFill>
                  <a:srgbClr val="00B05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pitchFamily="18" charset="0"/>
                <a:cs typeface="Times New Roman" pitchFamily="18" charset="0"/>
              </a:rPr>
              <a:t>(-13844,1)</a:t>
            </a:r>
            <a:endParaRPr kumimoji="1" lang="ru-RU" sz="1400" b="1" dirty="0">
              <a:solidFill>
                <a:srgbClr val="00B050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7634159" y="5174250"/>
            <a:ext cx="970287" cy="4950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286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ru-RU" sz="1400" b="1" dirty="0" smtClean="0">
                <a:solidFill>
                  <a:srgbClr val="00206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Times New Roman" pitchFamily="18" charset="0"/>
                <a:cs typeface="Times New Roman" pitchFamily="18" charset="0"/>
              </a:rPr>
              <a:t>11 847,4</a:t>
            </a:r>
            <a:endParaRPr kumimoji="1" lang="ru-RU" sz="1400" b="1" dirty="0">
              <a:solidFill>
                <a:srgbClr val="002060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>
            <a:off x="819483" y="1853567"/>
            <a:ext cx="1304245" cy="232423"/>
          </a:xfrm>
          <a:prstGeom prst="line">
            <a:avLst/>
          </a:prstGeom>
          <a:ln w="19050">
            <a:solidFill>
              <a:srgbClr val="009E47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V="1">
            <a:off x="2917184" y="2810545"/>
            <a:ext cx="1376362" cy="312737"/>
          </a:xfrm>
          <a:prstGeom prst="line">
            <a:avLst/>
          </a:prstGeom>
          <a:ln w="19050">
            <a:solidFill>
              <a:srgbClr val="00B05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flipV="1">
            <a:off x="5080997" y="4150474"/>
            <a:ext cx="1017588" cy="21463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7080188" y="4043022"/>
            <a:ext cx="1109662" cy="429533"/>
          </a:xfrm>
          <a:prstGeom prst="line">
            <a:avLst/>
          </a:prstGeom>
          <a:ln w="19050">
            <a:solidFill>
              <a:srgbClr val="00B05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2146110"/>
              </p:ext>
            </p:extLst>
          </p:nvPr>
        </p:nvGraphicFramePr>
        <p:xfrm>
          <a:off x="1150938" y="1112838"/>
          <a:ext cx="6253162" cy="4668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29" name="Лист" r:id="rId5" imgW="3672921" imgH="2750893" progId="Excel.Sheet.8">
                  <p:embed/>
                </p:oleObj>
              </mc:Choice>
              <mc:Fallback>
                <p:oleObj name="Лист" r:id="rId5" imgW="3672921" imgH="2750893" progId="Excel.Shee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0938" y="1112838"/>
                        <a:ext cx="6253162" cy="4668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5" name="Rectangle 15"/>
          <p:cNvSpPr>
            <a:spLocks noChangeArrowheads="1"/>
          </p:cNvSpPr>
          <p:nvPr/>
        </p:nvSpPr>
        <p:spPr bwMode="auto">
          <a:xfrm>
            <a:off x="6227763" y="2035175"/>
            <a:ext cx="2359025" cy="911225"/>
          </a:xfrm>
          <a:prstGeom prst="rect">
            <a:avLst/>
          </a:prstGeom>
          <a:solidFill>
            <a:srgbClr val="92D050"/>
          </a:solidFill>
          <a:ln w="28575">
            <a:noFill/>
            <a:miter lim="800000"/>
            <a:headEnd/>
            <a:tailEnd/>
          </a:ln>
        </p:spPr>
        <p:txBody>
          <a:bodyPr lIns="18000" rIns="18000" anchor="ctr"/>
          <a:lstStyle/>
          <a:p>
            <a:pPr>
              <a:defRPr/>
            </a:pPr>
            <a:r>
              <a:rPr kumimoji="1"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Неналоговые доходы</a:t>
            </a:r>
          </a:p>
        </p:txBody>
      </p:sp>
      <p:sp>
        <p:nvSpPr>
          <p:cNvPr id="4106" name="Rectangle 16"/>
          <p:cNvSpPr>
            <a:spLocks noChangeArrowheads="1"/>
          </p:cNvSpPr>
          <p:nvPr/>
        </p:nvSpPr>
        <p:spPr bwMode="auto">
          <a:xfrm>
            <a:off x="387350" y="2035175"/>
            <a:ext cx="2024063" cy="9112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noFill/>
            <a:miter lim="800000"/>
            <a:headEnd/>
            <a:tailEnd/>
          </a:ln>
        </p:spPr>
        <p:txBody>
          <a:bodyPr lIns="18000" rIns="18000" anchor="ctr"/>
          <a:lstStyle/>
          <a:p>
            <a:pPr>
              <a:defRPr/>
            </a:pPr>
            <a:r>
              <a:rPr kumimoji="1"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Налоговые доходы</a:t>
            </a:r>
          </a:p>
        </p:txBody>
      </p:sp>
      <p:sp>
        <p:nvSpPr>
          <p:cNvPr id="4107" name="AutoShape 17"/>
          <p:cNvSpPr>
            <a:spLocks noChangeArrowheads="1"/>
          </p:cNvSpPr>
          <p:nvPr/>
        </p:nvSpPr>
        <p:spPr bwMode="auto">
          <a:xfrm>
            <a:off x="2989263" y="3284538"/>
            <a:ext cx="792162" cy="360362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r>
              <a:rPr kumimoji="1" lang="ru-RU" sz="2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91</a:t>
            </a:r>
            <a:r>
              <a:rPr kumimoji="1"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%</a:t>
            </a:r>
            <a:endParaRPr kumimoji="1" lang="ru-RU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4108" name="AutoShape 18"/>
          <p:cNvSpPr>
            <a:spLocks noChangeArrowheads="1"/>
          </p:cNvSpPr>
          <p:nvPr/>
        </p:nvSpPr>
        <p:spPr bwMode="auto">
          <a:xfrm>
            <a:off x="5076825" y="3295650"/>
            <a:ext cx="647700" cy="433388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r>
              <a:rPr kumimoji="1" lang="ru-RU" sz="2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9</a:t>
            </a:r>
            <a:r>
              <a:rPr kumimoji="1"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%</a:t>
            </a:r>
            <a:endParaRPr kumimoji="1" lang="ru-RU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4114" name="Rectangle 30"/>
          <p:cNvSpPr>
            <a:spLocks noChangeArrowheads="1"/>
          </p:cNvSpPr>
          <p:nvPr/>
        </p:nvSpPr>
        <p:spPr bwMode="auto">
          <a:xfrm>
            <a:off x="3197225" y="5300663"/>
            <a:ext cx="3030538" cy="12255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r>
              <a:rPr kumimoji="1" lang="ru-RU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ВСЕГО:</a:t>
            </a:r>
          </a:p>
          <a:p>
            <a:pPr>
              <a:defRPr/>
            </a:pPr>
            <a:r>
              <a:rPr kumimoji="1" lang="ru-RU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1 530 449,8 тыс</a:t>
            </a:r>
            <a:r>
              <a:rPr kumimoji="1" lang="ru-RU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 руб.</a:t>
            </a:r>
          </a:p>
        </p:txBody>
      </p:sp>
      <p:sp>
        <p:nvSpPr>
          <p:cNvPr id="4115" name="AutoShape 31"/>
          <p:cNvSpPr>
            <a:spLocks noChangeArrowheads="1"/>
          </p:cNvSpPr>
          <p:nvPr/>
        </p:nvSpPr>
        <p:spPr bwMode="auto">
          <a:xfrm>
            <a:off x="496887" y="3621088"/>
            <a:ext cx="1804987" cy="682625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25400">
            <a:noFill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kumimoji="1" lang="ru-RU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1 397 599,6</a:t>
            </a:r>
            <a:endParaRPr kumimoji="1" lang="ru-RU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kumimoji="1"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тыс. руб</a:t>
            </a:r>
            <a:r>
              <a:rPr kumimoji="1"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116" name="AutoShape 32"/>
          <p:cNvSpPr>
            <a:spLocks noChangeArrowheads="1"/>
          </p:cNvSpPr>
          <p:nvPr/>
        </p:nvSpPr>
        <p:spPr bwMode="auto">
          <a:xfrm>
            <a:off x="6761163" y="3625205"/>
            <a:ext cx="2132012" cy="68262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25400">
            <a:noFill/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kumimoji="1" lang="ru-RU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132 850,2</a:t>
            </a:r>
            <a:endParaRPr kumimoji="1" lang="ru-RU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kumimoji="1"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тыс. руб</a:t>
            </a:r>
            <a:r>
              <a:rPr kumimoji="1" lang="ru-RU" b="1" dirty="0">
                <a:effectDag name="">
                  <a:cont type="tree" name="">
                    <a:effect ref="fillLine"/>
                    <a:outerShdw dist="38100" dir="13500000" algn="br">
                      <a:srgbClr val="FF55FF"/>
                    </a:outerShdw>
                  </a:cont>
                  <a:cont type="tree" name="">
                    <a:effect ref="fillLine"/>
                    <a:outerShdw dist="38100" dir="2700000" algn="tl">
                      <a:srgbClr val="980099"/>
                    </a:outerShdw>
                  </a:cont>
                  <a:effect ref="fillLine"/>
                </a:effectDag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117" name="Rectangle 33"/>
          <p:cNvSpPr>
            <a:spLocks noChangeArrowheads="1"/>
          </p:cNvSpPr>
          <p:nvPr/>
        </p:nvSpPr>
        <p:spPr bwMode="auto">
          <a:xfrm>
            <a:off x="107950" y="260350"/>
            <a:ext cx="8666163" cy="877888"/>
          </a:xfrm>
          <a:prstGeom prst="rect">
            <a:avLst/>
          </a:prstGeom>
          <a:noFill/>
          <a:ln>
            <a:noFill/>
          </a:ln>
        </p:spPr>
        <p:txBody>
          <a:bodyPr lIns="18000" tIns="18000" rIns="18000" bIns="18000" anchor="ctr"/>
          <a:lstStyle/>
          <a:p>
            <a:pPr>
              <a:defRPr/>
            </a:pPr>
            <a:r>
              <a:rPr lang="ru-RU" sz="1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Структура поступлений налоговых и неналоговых доходов в бюджет по видам       за 2020 год</a:t>
            </a:r>
            <a:endParaRPr lang="ru-RU" sz="1800" b="1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 bwMode="auto">
          <a:xfrm>
            <a:off x="7596188" y="1468438"/>
            <a:ext cx="1562100" cy="1141412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808080"/>
            </a:outerShdw>
          </a:effectLst>
        </p:spPr>
        <p:txBody>
          <a:bodyPr/>
          <a:lstStyle/>
          <a:p>
            <a:pPr algn="r">
              <a:defRPr/>
            </a:pPr>
            <a:endParaRPr kumimoji="1" lang="ru-RU" dirty="0">
              <a:solidFill>
                <a:srgbClr val="FFFFFF"/>
              </a:solidFill>
              <a:effectDag name="">
                <a:cont type="tree" name="">
                  <a:effect ref="fillLine"/>
                  <a:outerShdw dist="38100" dir="13500000" algn="br">
                    <a:srgbClr val="FFFFFF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FFFFFF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5751" y="420383"/>
            <a:ext cx="6852498" cy="5560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884183"/>
              </p:ext>
            </p:extLst>
          </p:nvPr>
        </p:nvGraphicFramePr>
        <p:xfrm>
          <a:off x="1043608" y="404664"/>
          <a:ext cx="7200800" cy="5832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05" name="Диаграмма" r:id="rId5" imgW="5749026" imgH="5175953" progId="Excel.Chart.8">
                  <p:embed/>
                </p:oleObj>
              </mc:Choice>
              <mc:Fallback>
                <p:oleObj name="Диаграмма" r:id="rId5" imgW="5749026" imgH="5175953" progId="Excel.Chart.8">
                  <p:embed/>
                  <p:pic>
                    <p:nvPicPr>
                      <p:cNvPr id="0" name="Диаграмма 1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404664"/>
                        <a:ext cx="7200800" cy="58326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5172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3887" name="Picture 9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4664"/>
            <a:ext cx="7200800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3881535"/>
              </p:ext>
            </p:extLst>
          </p:nvPr>
        </p:nvGraphicFramePr>
        <p:xfrm>
          <a:off x="250825" y="1546225"/>
          <a:ext cx="8615381" cy="51449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17119"/>
                <a:gridCol w="1080120"/>
                <a:gridCol w="648072"/>
                <a:gridCol w="1008112"/>
                <a:gridCol w="576064"/>
                <a:gridCol w="904238"/>
                <a:gridCol w="581656"/>
              </a:tblGrid>
              <a:tr h="409334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5"/>
                    </a:solidFill>
                  </a:tcPr>
                </a:tc>
              </a:tr>
              <a:tr h="347296">
                <a:tc vMerge="1"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5772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200 259,8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221 241,3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212 472,8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94,9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2054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28 342,3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34 017,7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34 240,3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98,9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5772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429 467,0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14,2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602 916,7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692 462,7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93,9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3821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366 644,8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12,1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418 516,0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1 305 376,4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99,3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5772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1 556 772,1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51,3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2 400 799,6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2 410 267,0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99,8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5772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139 359,9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159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181,2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173 613,2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99,8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5772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209 899,4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220 000,8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217 132,0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90,2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5772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47 646,8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51 875,6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55 552,6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99,2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5772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Средства </a:t>
                      </a: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массовой </a:t>
                      </a:r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информации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25 481,1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26 847,3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26 763,6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1613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Обслуживание государственного долга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28 559,9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39 691,9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32 517,8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86,0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09334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3 032 433,1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4 175 088,1</a:t>
                      </a: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5 160 398,4</a:t>
                      </a: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98,1</a:t>
                      </a:r>
                    </a:p>
                  </a:txBody>
                  <a:tcPr marL="7619" marR="7619" marT="7619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1931014"/>
              </p:ext>
            </p:extLst>
          </p:nvPr>
        </p:nvGraphicFramePr>
        <p:xfrm>
          <a:off x="1403350" y="303213"/>
          <a:ext cx="7561263" cy="82232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561263"/>
              </a:tblGrid>
              <a:tr h="822325">
                <a:tc>
                  <a:txBody>
                    <a:bodyPr/>
                    <a:lstStyle/>
                    <a:p>
                      <a:pPr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ru-RU" sz="1800" b="1" kern="1200" baseline="0" dirty="0">
                          <a:latin typeface="Times New Roman" pitchFamily="18" charset="0"/>
                          <a:cs typeface="Times New Roman" pitchFamily="18" charset="0"/>
                        </a:rPr>
                        <a:t>Динамика расходов муниципального бюджета </a:t>
                      </a:r>
                      <a:r>
                        <a:rPr lang="ru-RU" sz="1800" b="1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муниципального образования «Город Майкоп» </a:t>
                      </a:r>
                      <a:r>
                        <a:rPr lang="ru-RU" sz="1800" b="1" kern="1200" baseline="0" dirty="0">
                          <a:latin typeface="Times New Roman" pitchFamily="18" charset="0"/>
                          <a:cs typeface="Times New Roman" pitchFamily="18" charset="0"/>
                        </a:rPr>
                        <a:t>в </a:t>
                      </a:r>
                      <a:r>
                        <a:rPr lang="ru-RU" sz="1800" b="1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2018 – 2020 гг</a:t>
                      </a:r>
                      <a:r>
                        <a:rPr lang="ru-RU" sz="1800" b="1" kern="1200" baseline="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800" b="1" kern="1200" baseline="0" dirty="0">
                        <a:solidFill>
                          <a:srgbClr val="0000FF"/>
                        </a:solidFill>
                        <a:latin typeface="Times New Roman" pitchFamily="18" charset="0"/>
                        <a:ea typeface="+mj-ea"/>
                        <a:cs typeface="Times New Roman" pitchFamily="18" charset="0"/>
                      </a:endParaRPr>
                    </a:p>
                  </a:txBody>
                  <a:tcPr marL="7620" marR="7620" marT="7627" marB="0" anchor="ctr"/>
                </a:tc>
              </a:tr>
            </a:tbl>
          </a:graphicData>
        </a:graphic>
      </p:graphicFrame>
      <p:sp>
        <p:nvSpPr>
          <p:cNvPr id="34934" name="TextBox 5"/>
          <p:cNvSpPr txBox="1">
            <a:spLocks noChangeArrowheads="1"/>
          </p:cNvSpPr>
          <p:nvPr/>
        </p:nvSpPr>
        <p:spPr bwMode="auto">
          <a:xfrm rot="10800000" flipV="1">
            <a:off x="7812088" y="1268413"/>
            <a:ext cx="11525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sz="120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pic>
        <p:nvPicPr>
          <p:cNvPr id="34819" name="Picture 3" descr="D:\User\Pictures\Solutions3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1009"/>
            <a:ext cx="1852067" cy="138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4"/>
          <p:cNvSpPr txBox="1">
            <a:spLocks noChangeArrowheads="1"/>
          </p:cNvSpPr>
          <p:nvPr/>
        </p:nvSpPr>
        <p:spPr bwMode="auto">
          <a:xfrm>
            <a:off x="8027988" y="1341438"/>
            <a:ext cx="11191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sz="120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3426387"/>
              </p:ext>
            </p:extLst>
          </p:nvPr>
        </p:nvGraphicFramePr>
        <p:xfrm>
          <a:off x="250825" y="1628775"/>
          <a:ext cx="8713788" cy="45968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00646"/>
                <a:gridCol w="1183863"/>
                <a:gridCol w="1170099"/>
                <a:gridCol w="1459180"/>
              </a:tblGrid>
              <a:tr h="5912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b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b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</a:t>
                      </a:r>
                      <a:b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9563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223955,1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212472,8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94,9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5391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Функционирование высшего должностного лица субъекта Российской Федерации и муниципального образования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1 820,4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1 765,6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9146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13 663,8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13 603,8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3539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79 457,6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78 569,9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91748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22 761,0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22 403,2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0582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Резервные фонды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4 711,0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0582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Другие общегосударственные вопросы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101 541,3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96 130,3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1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1098"/>
            <a:ext cx="1890464" cy="129845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286000" y="347436"/>
            <a:ext cx="55263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866775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Расходы по разделу «Общегосударственные вопросы» в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году составили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212472,8 тыс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руб.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116989220"/>
              </p:ext>
            </p:extLst>
          </p:nvPr>
        </p:nvGraphicFramePr>
        <p:xfrm>
          <a:off x="467544" y="764704"/>
          <a:ext cx="8480623" cy="646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690615749"/>
              </p:ext>
            </p:extLst>
          </p:nvPr>
        </p:nvGraphicFramePr>
        <p:xfrm>
          <a:off x="4625914" y="4365104"/>
          <a:ext cx="4032448" cy="1728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36871" name="Группа 2"/>
          <p:cNvGrpSpPr>
            <a:grpSpLocks/>
          </p:cNvGrpSpPr>
          <p:nvPr/>
        </p:nvGrpSpPr>
        <p:grpSpPr bwMode="auto">
          <a:xfrm>
            <a:off x="539554" y="692693"/>
            <a:ext cx="8136901" cy="2343440"/>
            <a:chOff x="2051048" y="3974726"/>
            <a:chExt cx="6445847" cy="1954218"/>
          </a:xfrm>
          <a:solidFill>
            <a:schemeClr val="accent2">
              <a:lumMod val="40000"/>
              <a:lumOff val="60000"/>
            </a:schemeClr>
          </a:solidFill>
          <a:effectLst/>
        </p:grpSpPr>
        <p:sp>
          <p:nvSpPr>
            <p:cNvPr id="29" name="Прямоугольник 28"/>
            <p:cNvSpPr/>
            <p:nvPr/>
          </p:nvSpPr>
          <p:spPr>
            <a:xfrm>
              <a:off x="5872922" y="5209978"/>
              <a:ext cx="936712" cy="718965"/>
            </a:xfrm>
            <a:prstGeom prst="rect">
              <a:avLst/>
            </a:prstGeom>
            <a:grpFill/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r>
                <a:rPr lang="ru-RU" sz="1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Совет народных депутатов</a:t>
              </a: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7241952" y="5209978"/>
              <a:ext cx="969730" cy="718966"/>
            </a:xfrm>
            <a:prstGeom prst="rect">
              <a:avLst/>
            </a:prstGeom>
            <a:grpFill/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r>
                <a:rPr lang="ru-RU" sz="1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Контрольно-счетная палата</a:t>
              </a:r>
            </a:p>
          </p:txBody>
        </p:sp>
        <p:sp>
          <p:nvSpPr>
            <p:cNvPr id="32" name="Выноска со стрелкой вниз 31"/>
            <p:cNvSpPr/>
            <p:nvPr/>
          </p:nvSpPr>
          <p:spPr>
            <a:xfrm>
              <a:off x="2051048" y="3974726"/>
              <a:ext cx="6445847" cy="1156193"/>
            </a:xfrm>
            <a:prstGeom prst="downArrowCallout">
              <a:avLst/>
            </a:prstGeom>
            <a:grpFill/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r>
                <a:rPr lang="ru-RU" sz="1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Система органов местного самоуправления муниципального образования «Город Майкоп</a:t>
              </a:r>
              <a:r>
                <a:rPr lang="ru-RU" sz="1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» в 2020 году</a:t>
              </a:r>
              <a:endPara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773038" y="2128399"/>
            <a:ext cx="30068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1331640" y="2173969"/>
            <a:ext cx="3168352" cy="8621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宋体" charset="-122"/>
              <a:cs typeface="Times New Roman" pitchFamily="18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charset="-122"/>
                <a:cs typeface="Times New Roman" pitchFamily="18" charset="0"/>
              </a:rPr>
              <a:t>Администрация муниципального образования «Город Майкоп»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729" y="3640435"/>
            <a:ext cx="2117263" cy="2930644"/>
          </a:xfrm>
          <a:prstGeom prst="rect">
            <a:avLst/>
          </a:prstGeom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69030"/>
            <a:ext cx="7056784" cy="517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0186637"/>
              </p:ext>
            </p:extLst>
          </p:nvPr>
        </p:nvGraphicFramePr>
        <p:xfrm>
          <a:off x="337009" y="4581128"/>
          <a:ext cx="8527925" cy="18669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14164"/>
                <a:gridCol w="1081727"/>
                <a:gridCol w="1222211"/>
                <a:gridCol w="1109823"/>
              </a:tblGrid>
              <a:tr h="3512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b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</a:t>
                      </a:r>
                      <a:b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b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исполнения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</a:t>
                      </a:r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безопасность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 правоохранительная деятельность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34 607,1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34 240,3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Защита населения и территории от чрезвычайных ситуаций природного и техногенного характера, гражданская оборона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34 607,1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34 240,3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7918" name="TextBox 5"/>
          <p:cNvSpPr txBox="1">
            <a:spLocks noChangeArrowheads="1"/>
          </p:cNvSpPr>
          <p:nvPr/>
        </p:nvSpPr>
        <p:spPr bwMode="auto">
          <a:xfrm>
            <a:off x="7790978" y="4227214"/>
            <a:ext cx="11191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116632"/>
            <a:ext cx="7200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6775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Расходы по разделу «Национальная безопасность и правоохранительная деятельность» в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году составили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34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240,3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руб.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628" y="908720"/>
            <a:ext cx="6696744" cy="3668314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854278"/>
              </p:ext>
            </p:extLst>
          </p:nvPr>
        </p:nvGraphicFramePr>
        <p:xfrm>
          <a:off x="683567" y="4077072"/>
          <a:ext cx="7868294" cy="24342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00282"/>
                <a:gridCol w="1193980"/>
                <a:gridCol w="1349041"/>
                <a:gridCol w="1224991"/>
              </a:tblGrid>
              <a:tr h="5218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8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b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8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</a:t>
                      </a:r>
                      <a:b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8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b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исполнения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8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609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737 657,5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692 462,7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93,9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09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Сельское хозяйство и рыболовство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3 942,0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3 942,0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09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Транспорт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41 422,7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40 913,7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68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Дорожное хозяйство (дорожные фонды)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670 697,9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626 030,6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09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Связь и информатика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218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Другие вопросы в области национальной экономики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21 565,7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21 547,3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8967" name="TextBox 3"/>
          <p:cNvSpPr txBox="1">
            <a:spLocks noChangeArrowheads="1"/>
          </p:cNvSpPr>
          <p:nvPr/>
        </p:nvSpPr>
        <p:spPr bwMode="auto">
          <a:xfrm>
            <a:off x="7299934" y="766762"/>
            <a:ext cx="11191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36476" y="116632"/>
            <a:ext cx="84567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6775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Расходы на национальную экономику в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году составили</a:t>
            </a:r>
          </a:p>
          <a:p>
            <a:pPr defTabSz="866775"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692 462,7 тыс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руб.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44574"/>
            <a:ext cx="7848872" cy="2960489"/>
          </a:xfrm>
          <a:prstGeom prst="rect">
            <a:avLst/>
          </a:prstGeom>
          <a:effectLst>
            <a:glow rad="63500">
              <a:srgbClr val="99CCFF">
                <a:alpha val="40000"/>
              </a:srgbClr>
            </a:glow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6649284"/>
              </p:ext>
            </p:extLst>
          </p:nvPr>
        </p:nvGraphicFramePr>
        <p:xfrm>
          <a:off x="214313" y="4281488"/>
          <a:ext cx="8672513" cy="2324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05690"/>
                <a:gridCol w="1633388"/>
                <a:gridCol w="1497272"/>
                <a:gridCol w="1536163"/>
              </a:tblGrid>
              <a:tr h="5179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3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b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3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</a:t>
                      </a:r>
                      <a:b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3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b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исполнения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3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884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</a:t>
                      </a:r>
                      <a:r>
                        <a:rPr lang="ru-RU" sz="1400" b="1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хозяйство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1 314 537,9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1 305 376,3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198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Жилищное хозяйство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9 394,9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9 394,9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153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Коммунальное хозяйство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952 690,7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948 976,3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26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Благоустройство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283 477,8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279 479,8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197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Другие вопросы в области жилищно-коммунального хозяйства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68 974,5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67 525,3</a:t>
                      </a:r>
                    </a:p>
                  </a:txBody>
                  <a:tcPr marL="7619" marR="7619" marT="762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9981" name="TextBox 3"/>
          <p:cNvSpPr txBox="1">
            <a:spLocks noChangeArrowheads="1"/>
          </p:cNvSpPr>
          <p:nvPr/>
        </p:nvSpPr>
        <p:spPr bwMode="auto">
          <a:xfrm>
            <a:off x="8024813" y="4005263"/>
            <a:ext cx="11191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sz="120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779912" y="1124744"/>
            <a:ext cx="49685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866775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Расходы на жилищно-коммунальное хозяйство в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году</a:t>
            </a:r>
          </a:p>
          <a:p>
            <a:pPr algn="l" defTabSz="866775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составили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1 305 376,4 тыс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руб.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3528392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6340926"/>
              </p:ext>
            </p:extLst>
          </p:nvPr>
        </p:nvGraphicFramePr>
        <p:xfrm>
          <a:off x="250825" y="4164013"/>
          <a:ext cx="8605838" cy="25114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98185"/>
                <a:gridCol w="1452710"/>
                <a:gridCol w="1419693"/>
                <a:gridCol w="1535250"/>
              </a:tblGrid>
              <a:tr h="5562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8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b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8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</a:t>
                      </a:r>
                      <a:b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8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b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исполнения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8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160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2 414 830,3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2 410 267,0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00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Дошкольное образование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813 816,6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813 734,0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50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Общее образование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1 458 898,4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1 455 757,0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338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Дополнительное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образование детей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75 300,3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75 101,7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00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Молодежная </a:t>
                      </a: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политика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8 133,4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7 803,0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00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Другие вопросы в области образования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58 681,6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57 871,3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1010" name="TextBox 6"/>
          <p:cNvSpPr txBox="1">
            <a:spLocks noChangeArrowheads="1"/>
          </p:cNvSpPr>
          <p:nvPr/>
        </p:nvSpPr>
        <p:spPr bwMode="auto">
          <a:xfrm>
            <a:off x="8024813" y="3946525"/>
            <a:ext cx="11191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sz="120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1340768"/>
            <a:ext cx="45365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6775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Расходы на образование в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году составили </a:t>
            </a:r>
          </a:p>
          <a:p>
            <a:pPr defTabSz="866775"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2 410 267,0 тыс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руб.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724526"/>
            <a:ext cx="3020765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9268691"/>
              </p:ext>
            </p:extLst>
          </p:nvPr>
        </p:nvGraphicFramePr>
        <p:xfrm>
          <a:off x="209697" y="4864100"/>
          <a:ext cx="8823326" cy="16208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2887"/>
                <a:gridCol w="1493179"/>
                <a:gridCol w="1459242"/>
                <a:gridCol w="1578018"/>
              </a:tblGrid>
              <a:tr h="5562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b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</a:t>
                      </a:r>
                      <a:b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b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исполнения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594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</a:t>
                      </a:r>
                      <a:r>
                        <a:rPr lang="ru-RU" sz="1400" b="1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кинематография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173 990,2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173 613,2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2683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Культура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159 144,4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158 943,0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5367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Другие вопросы в области культуры, кинематографии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14 845,8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14 670,2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sp>
        <p:nvSpPr>
          <p:cNvPr id="42019" name="TextBox 3"/>
          <p:cNvSpPr txBox="1">
            <a:spLocks noChangeArrowheads="1"/>
          </p:cNvSpPr>
          <p:nvPr/>
        </p:nvSpPr>
        <p:spPr bwMode="auto">
          <a:xfrm>
            <a:off x="7935277" y="4520926"/>
            <a:ext cx="11191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27584" y="188640"/>
            <a:ext cx="777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6775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Расходы на культуру, кинематографию в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году </a:t>
            </a:r>
          </a:p>
          <a:p>
            <a:pPr defTabSz="866775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составили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173 613,2 тыс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руб.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19636"/>
            <a:ext cx="8712968" cy="3561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138745"/>
              </p:ext>
            </p:extLst>
          </p:nvPr>
        </p:nvGraphicFramePr>
        <p:xfrm>
          <a:off x="179512" y="4532313"/>
          <a:ext cx="8747125" cy="19145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42281"/>
                <a:gridCol w="1260569"/>
                <a:gridCol w="1183706"/>
                <a:gridCol w="1260569"/>
              </a:tblGrid>
              <a:tr h="5562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b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r>
                        <a:rPr lang="ru-RU" sz="1800" b="1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</a:t>
                      </a: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b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исполнения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209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848,6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217 132,0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90,2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274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Пенсионное обеспечение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17 053,0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17 046,8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274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Социальное обеспечение населения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2 910,7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2 858,1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274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Охрана семьи и детства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219 281,1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195 746,7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548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Другие вопросы в области социальной политики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1 603,8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1 480,4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3053" name="TextBox 6"/>
          <p:cNvSpPr txBox="1">
            <a:spLocks noChangeArrowheads="1"/>
          </p:cNvSpPr>
          <p:nvPr/>
        </p:nvSpPr>
        <p:spPr bwMode="auto">
          <a:xfrm>
            <a:off x="7884368" y="4230686"/>
            <a:ext cx="11191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тыс. руб</a:t>
            </a:r>
            <a:r>
              <a:rPr lang="ru-RU" alt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7030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6775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Расходы на социальную политику в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году составили </a:t>
            </a:r>
          </a:p>
          <a:p>
            <a:pPr defTabSz="866775"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217 132,0 тыс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руб.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88057"/>
            <a:ext cx="8896051" cy="3130078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890100"/>
              </p:ext>
            </p:extLst>
          </p:nvPr>
        </p:nvGraphicFramePr>
        <p:xfrm>
          <a:off x="233362" y="4791869"/>
          <a:ext cx="8677275" cy="17970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02013"/>
                <a:gridCol w="1250504"/>
                <a:gridCol w="1174254"/>
                <a:gridCol w="1250504"/>
              </a:tblGrid>
              <a:tr h="5562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3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b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3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</a:t>
                      </a:r>
                      <a:b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3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b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исполнения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3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926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56 008,3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552,6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209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Физическая культура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37 352,0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37 352,0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209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Массовый спорт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12 648,0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12 192,3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061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Другие вопросы в области физической культуры и спорта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6 008,3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6 008,3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1" marR="7621" marT="761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4072" name="TextBox 3"/>
          <p:cNvSpPr txBox="1">
            <a:spLocks noChangeArrowheads="1"/>
          </p:cNvSpPr>
          <p:nvPr/>
        </p:nvSpPr>
        <p:spPr bwMode="auto">
          <a:xfrm>
            <a:off x="8024812" y="4514057"/>
            <a:ext cx="11191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124550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6775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Расходы на физическую культуру и спорт в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году </a:t>
            </a:r>
          </a:p>
          <a:p>
            <a:pPr defTabSz="866775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составили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55 552,6 тыс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руб.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5"/>
            <a:ext cx="8568952" cy="3312369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26905"/>
              </p:ext>
            </p:extLst>
          </p:nvPr>
        </p:nvGraphicFramePr>
        <p:xfrm>
          <a:off x="395536" y="4863306"/>
          <a:ext cx="8604250" cy="14906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83019"/>
                <a:gridCol w="1441396"/>
                <a:gridCol w="1294314"/>
                <a:gridCol w="1485521"/>
              </a:tblGrid>
              <a:tr h="556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b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</a:t>
                      </a:r>
                      <a:b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b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исполнения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3264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Средства</a:t>
                      </a:r>
                      <a:r>
                        <a:rPr lang="ru-RU" sz="1400" b="1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массовой информации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1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26 763,6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26 763,6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1249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Телевидение и радиовещание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1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18 113,2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18 113,2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8920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Периодическая печать и издательства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1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8 650,4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8 650,4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5091" name="TextBox 5"/>
          <p:cNvSpPr txBox="1">
            <a:spLocks noChangeArrowheads="1"/>
          </p:cNvSpPr>
          <p:nvPr/>
        </p:nvSpPr>
        <p:spPr bwMode="auto">
          <a:xfrm>
            <a:off x="7778502" y="4585493"/>
            <a:ext cx="11191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292080" y="656413"/>
            <a:ext cx="34563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6775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Расходы на средства массовой информации в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году </a:t>
            </a:r>
          </a:p>
          <a:p>
            <a:pPr defTabSz="866775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составили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26 763,6 тыс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руб.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2" y="836712"/>
            <a:ext cx="5004048" cy="3537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43502"/>
              </p:ext>
            </p:extLst>
          </p:nvPr>
        </p:nvGraphicFramePr>
        <p:xfrm>
          <a:off x="317451" y="4935537"/>
          <a:ext cx="8604250" cy="1498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83020"/>
                <a:gridCol w="1441396"/>
                <a:gridCol w="1294314"/>
                <a:gridCol w="1485520"/>
              </a:tblGrid>
              <a:tr h="5565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4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b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4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</a:t>
                      </a:r>
                      <a:b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4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b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исполнения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4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3458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Обслуживание государственного и муниципального долга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4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37 801,0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32 517,8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0743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Обслуживание государственного внутреннего и муниципального долга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4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37 801,0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32 517,8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6110" name="TextBox 3"/>
          <p:cNvSpPr txBox="1">
            <a:spLocks noChangeArrowheads="1"/>
          </p:cNvSpPr>
          <p:nvPr/>
        </p:nvSpPr>
        <p:spPr bwMode="auto">
          <a:xfrm>
            <a:off x="7821563" y="4659312"/>
            <a:ext cx="11191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27984" y="980728"/>
            <a:ext cx="35625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866775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Расходы на обслуживание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долга в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году</a:t>
            </a:r>
          </a:p>
          <a:p>
            <a:pPr algn="l" defTabSz="866775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составили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32 517,8 тыс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руб.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52" y="476672"/>
            <a:ext cx="4182640" cy="418264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323850"/>
            <a:ext cx="8479606" cy="646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66775">
              <a:defRPr/>
            </a:pPr>
            <a:r>
              <a:rPr lang="ru-RU" sz="1800" b="1" dirty="0">
                <a:latin typeface="Times New Roman" pitchFamily="18" charset="0"/>
                <a:ea typeface="+mj-ea"/>
                <a:cs typeface="Times New Roman" pitchFamily="18" charset="0"/>
              </a:rPr>
              <a:t>Программно-целевые расходы муниципального бюджета муниципального образования «Город Майкоп»</a:t>
            </a:r>
          </a:p>
        </p:txBody>
      </p:sp>
      <p:sp>
        <p:nvSpPr>
          <p:cNvPr id="47107" name="TextBox 4"/>
          <p:cNvSpPr txBox="1">
            <a:spLocks noChangeArrowheads="1"/>
          </p:cNvSpPr>
          <p:nvPr/>
        </p:nvSpPr>
        <p:spPr bwMode="auto">
          <a:xfrm>
            <a:off x="250824" y="1196752"/>
            <a:ext cx="8696325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Интегрированные в бюджетный процесс муниципальные программы муниципального образования «Город Майкоп» учитывают все направления социально-экономического развития муниципального образования и позволяют более четко определить приоритеты использования бюджетных средств и, следовательно, создают условия для повышения качества бюджетного планирования, эффективности, гибкости и результативности использования бюджетных средств. </a:t>
            </a: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116" y="2414290"/>
            <a:ext cx="6748462" cy="421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 bwMode="auto">
          <a:xfrm>
            <a:off x="1547665" y="260649"/>
            <a:ext cx="6984776" cy="864096"/>
          </a:xfrm>
        </p:spPr>
        <p:txBody>
          <a:bodyPr wrap="square" numCol="1" compatLnSpc="1">
            <a:prstTxWarp prst="textNoShape">
              <a:avLst/>
            </a:prstTxWarp>
            <a:normAutofit fontScale="90000"/>
          </a:bodyPr>
          <a:lstStyle/>
          <a:p>
            <a:pPr marL="0" indent="0" algn="ctr">
              <a:buNone/>
            </a:pPr>
            <a:r>
              <a:rPr lang="ru-RU" sz="1800" b="1" dirty="0" smtClean="0">
                <a:solidFill>
                  <a:schemeClr val="tx1"/>
                </a:solidFill>
                <a:effectLst/>
                <a:latin typeface="Arial Black" pitchFamily="34" charset="0"/>
                <a:cs typeface="Times New Roman" pitchFamily="18" charset="0"/>
              </a:rPr>
              <a:t>Основные показатели социально-экономического развития муниципального образования</a:t>
            </a:r>
            <a:br>
              <a:rPr lang="ru-RU" sz="1800" b="1" dirty="0" smtClean="0">
                <a:solidFill>
                  <a:schemeClr val="tx1"/>
                </a:solidFill>
                <a:effectLst/>
                <a:latin typeface="Arial Black" pitchFamily="34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effectLst/>
                <a:latin typeface="Arial Black" pitchFamily="34" charset="0"/>
                <a:cs typeface="Times New Roman" pitchFamily="18" charset="0"/>
              </a:rPr>
              <a:t>«Город Майкоп» за 2020 год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894628901"/>
              </p:ext>
            </p:extLst>
          </p:nvPr>
        </p:nvGraphicFramePr>
        <p:xfrm>
          <a:off x="251520" y="1375323"/>
          <a:ext cx="8640960" cy="49265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8624"/>
                <a:gridCol w="3337404"/>
                <a:gridCol w="865809"/>
                <a:gridCol w="1235675"/>
                <a:gridCol w="1360377"/>
                <a:gridCol w="1253071"/>
              </a:tblGrid>
              <a:tr h="6368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</a:rPr>
                        <a:t>№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</a:rPr>
                        <a:t>п/п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</a:rPr>
                        <a:t>Наименования показателя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</a:rPr>
                        <a:t>Ед.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</a:rPr>
                        <a:t>изм.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</a:rPr>
                        <a:t>Прогноз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</a:rPr>
                        <a:t>на 2020 год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</a:rPr>
                        <a:t>Фактическое исполнение за 2020 год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</a:rPr>
                        <a:t>% выполнения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849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</a:rPr>
                        <a:t>1.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</a:rPr>
                        <a:t>Объем отгруженных товаров собственного производства, выполненных работ и услуг собственными силами (по полному кругу предприятий</a:t>
                      </a:r>
                      <a:r>
                        <a:rPr lang="ru-RU" sz="1000" b="1" i="1" dirty="0">
                          <a:effectLst/>
                          <a:latin typeface="Times New Roman"/>
                          <a:ea typeface="Calibri"/>
                        </a:rPr>
                        <a:t>)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</a:rPr>
                        <a:t>млн. рублей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</a:rPr>
                        <a:t>19 329,5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</a:rPr>
                        <a:t>17 888,0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</a:rPr>
                        <a:t>92,5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046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</a:rPr>
                        <a:t>2.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</a:rPr>
                        <a:t>Среднесписочная численность работающих (по крупным и средним предприятиям)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</a:rPr>
                        <a:t>человек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</a:rPr>
                        <a:t>37 435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</a:rPr>
                        <a:t>36 728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</a:rPr>
                        <a:t>98,1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046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</a:rPr>
                        <a:t>3.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</a:rPr>
                        <a:t>Фонд оплаты труда (по крупным и средним предприятиям)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</a:rPr>
                        <a:t>млн. рублей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</a:rPr>
                        <a:t>15 384,8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Calibri"/>
                        </a:rPr>
                        <a:t>15 686,7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</a:rPr>
                        <a:t>102,0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046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</a:rPr>
                        <a:t>4.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</a:rPr>
                        <a:t>Прибыль прибыльных организаций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</a:rPr>
                        <a:t>млн. рублей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</a:rPr>
                        <a:t>5 801,3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</a:rPr>
                        <a:t>1 187,4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</a:rPr>
                        <a:t>20,5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046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</a:rPr>
                        <a:t>5. 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637155" algn="ctr"/>
                          <a:tab pos="5274310" algn="r"/>
                          <a:tab pos="449580" algn="l"/>
                        </a:tabLst>
                        <a:defRPr/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</a:rPr>
                        <a:t>Сальдо прибылей и 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Calibri"/>
                        </a:rPr>
                        <a:t>убытков</a:t>
                      </a:r>
                      <a:endParaRPr lang="ru-RU" sz="10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</a:rPr>
                        <a:t>млн. рублей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</a:rPr>
                        <a:t>-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</a:rPr>
                        <a:t>644,8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</a:rPr>
                        <a:t>-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046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</a:rPr>
                        <a:t>6.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637155" algn="ctr"/>
                          <a:tab pos="5274310" algn="r"/>
                          <a:tab pos="449580" algn="l"/>
                        </a:tabLst>
                        <a:defRPr/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</a:rPr>
                        <a:t>Стоимость основных 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Calibri"/>
                        </a:rPr>
                        <a:t>фондов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</a:rPr>
                        <a:t>млн. рублей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</a:rPr>
                        <a:t>20 111,2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</a:rPr>
                        <a:t>-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</a:rPr>
                        <a:t>-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849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</a:rPr>
                        <a:t>7.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Calibri"/>
                        </a:rPr>
                        <a:t>Оборот розничной торговли (по крупным и средним предприятиям)</a:t>
                      </a:r>
                      <a:r>
                        <a:rPr lang="ru-RU" sz="1000" baseline="300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endParaRPr lang="ru-RU" sz="10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</a:rPr>
                        <a:t>млн. рублей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</a:rPr>
                        <a:t>38 506,7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</a:rPr>
                        <a:t> (по полному кругу предприятий)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</a:rPr>
                        <a:t>15 195,6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</a:rPr>
                        <a:t>(по крупным и средним предприятиям)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</a:rPr>
                        <a:t>-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849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</a:rPr>
                        <a:t>8.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Оборот общественного питания (по крупным и средним предприятиям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)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</a:rPr>
                        <a:t>млн. рублей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</a:rPr>
                        <a:t>1 632,9 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</a:rPr>
                        <a:t>(по полному кругу предприятий)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</a:rPr>
                        <a:t>683,8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</a:rPr>
                        <a:t>(по крупным и средним предприятиям)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</a:rPr>
                        <a:t>-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849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</a:rPr>
                        <a:t>9.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Объем платных услуг (по крупным и средним предприятиям)</a:t>
                      </a:r>
                      <a:r>
                        <a:rPr lang="ru-RU" sz="1000" baseline="3000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</a:rPr>
                        <a:t>млн. рублей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</a:rPr>
                        <a:t>11 766,7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</a:rPr>
                        <a:t>(по полному кругу предприятий)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</a:rPr>
                        <a:t>8 008,2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</a:rPr>
                        <a:t>(по крупным и средним предприятиям)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</a:rPr>
                        <a:t>-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769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</a:rPr>
                        <a:t>10.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</a:rPr>
                        <a:t>Инвестиции в основной капитал </a:t>
                      </a: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(по крупным и средним предприятиям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)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</a:rPr>
                        <a:t>млн. рублей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</a:rPr>
                        <a:t>5 004,8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</a:rPr>
                        <a:t>7 783,9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000" dirty="0">
                          <a:effectLst/>
                          <a:latin typeface="Times New Roman"/>
                          <a:ea typeface="Calibri"/>
                        </a:rPr>
                        <a:t>155,5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20" y="260648"/>
            <a:ext cx="1192552" cy="7354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701231"/>
              </p:ext>
            </p:extLst>
          </p:nvPr>
        </p:nvGraphicFramePr>
        <p:xfrm>
          <a:off x="251520" y="980728"/>
          <a:ext cx="8543676" cy="48102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12961"/>
                <a:gridCol w="843675"/>
                <a:gridCol w="843675"/>
                <a:gridCol w="1043365"/>
              </a:tblGrid>
              <a:tr h="33816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7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b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7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2020год</a:t>
                      </a: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7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%,</a:t>
                      </a:r>
                      <a:b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исполнения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7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51549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Программные </a:t>
                      </a:r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7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1858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Программа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«Развитие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сельского хозяйства и регулирование рынков сельскохозяйственной продукции, сырья и продовольствия в муниципальном образовании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«Город Майкоп»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на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-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</a:t>
                      </a:r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 годы»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3 942,00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3 942,00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Программа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«Защита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населения и территорий от чрезвычайных ситуаций, обеспечение пожарной безопасности и безопасности людей на водных объектах на территории муниципального образования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«Город Майкоп»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на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2018-2022 годы»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45 645,64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41 805,12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91,59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Программа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«Развитие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общественного транспорта в муниципальном образовании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«Город Майкоп»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на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2018-2022 годы»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41 422,65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40 913,68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98,77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3374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Программа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«Адресная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социальная помощь малоимущим гражданам и другим категориям граждан, находящимся в трудной жизненной ситуации на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2018-2022 годы»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2 256,80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2 204,20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97,67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Программа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«Доступная среда»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муниципального образования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«Город Майкоп»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на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-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2022 годы»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743,30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743,30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5154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Программа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«Обеспечение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жильем молодых семей на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2018-2022 годы»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79 750,06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79 750,06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229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Программа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«Обеспечение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малоимущих граждан жилыми помещениями по договорам социального найма в муниципальном образовании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«Город Майкоп»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на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2018-2022 годы»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1 686,57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1 686,57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824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Программа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«Профилактика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безнадзорности и правонарушений несовершеннолетних (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2018-2022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гг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.)»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450,00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450,00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229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Программа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«Формирование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благоприятной инвестиционной среды муниципального образования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«Город Майкоп»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на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2018-2022 годы»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39,60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99,00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229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Программа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«Энергосбережение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и повышение энергетической эффективности в муниципальном образовании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«Город Майкоп»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на 2018-2022 годы»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23 022,25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250 541,98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89,23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229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Программа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«Информатизация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Администрации муниципального образования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«Город Майкоп»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на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2018-2022 годы»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29,20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29,13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99,74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229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Программа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«Обеспечение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безопасности дорожного движения в муниципальном образовании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«Город Майкоп»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на 2018-2022 годы»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5 894,99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2 619,48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44,44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229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Программа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«Развитие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системы образования муниципального образования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«Город Майкоп»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на 2018-2024 годы»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2 364 798,21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2 361 010,08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99,84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71550" y="260350"/>
            <a:ext cx="72009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866775">
              <a:defRPr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Расходы муниципального бюджета на реализацию программных и внепрограммных мероприятий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4239610"/>
              </p:ext>
            </p:extLst>
          </p:nvPr>
        </p:nvGraphicFramePr>
        <p:xfrm>
          <a:off x="395536" y="332657"/>
          <a:ext cx="8569325" cy="49805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69572"/>
                <a:gridCol w="960169"/>
                <a:gridCol w="874107"/>
                <a:gridCol w="1165477"/>
              </a:tblGrid>
              <a:tr h="4472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2020год</a:t>
                      </a: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b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%,</a:t>
                      </a:r>
                      <a:b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исполнения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64276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Программа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«Переселение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граждан из жилых помещений, которые в установленном порядке признаны непригодными для проживания и ремонту и реконструкции не подлежат, из жилых помещений, признанных непригодными для проживания и расположенных в аварийных многоквартирных домах муниципального образования 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«Город Майкоп»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на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2018-2024 годы»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1 429,16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1 429,16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100,00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953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Программа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«Развитие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территориального общественного самоуправления в муниципальном образовании 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«Город Майкоп»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на 2018-2022 годы»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30 784,40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27 684,45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89,93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5356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Программа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«Профилактика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правонарушений в муниципальном образовании 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«Город Майкоп»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на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2018-2022 годы»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100,00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6974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Программа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«Развитие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культуры муниципального образования 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«Город Майкоп»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на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2018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-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2024 годы»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173 798,78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173 623,16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99,90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2427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Программа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«Молодежь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столицы Адыгеи (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2018-2024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годы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)»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8 133,42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7 803,02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95,94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632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Программа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«О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противодействии коррупции в муниципальном образовании 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«Город Майкоп»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на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2018-2022 годы»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192,00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191,93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99,96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697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Программа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«Майкоп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- спортивный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город»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на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2018-2022 годы»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55 348,95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54 893,24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99,18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9511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Программа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«Управление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финансами на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2018-2022 годы»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53 437,16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47 996,59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89,82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5845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Программа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«Развитие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средств массовой информации в муниципальном образовании 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«Город Майкоп»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на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2018-2022 годы»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26 763,60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26 763,60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100,00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5356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Программа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«Развитие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жилищно-коммунального, дорожного хозяйства и благоустройства в муниципальном образовании 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«Город Майкоп»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на 2018-2024 годы»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1 774 283,26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1 730 077,33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97,51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5356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Программа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«Обеспечение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деятельности и реализации полномочий Комитета по управлению имуществом муниципального образования 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«Город Майкоп»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на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2018-2022 годы»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35 536,40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34 104,82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95,97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632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Программа </a:t>
                      </a:r>
                      <a:r>
                        <a:rPr lang="ru-RU" sz="1000" b="0" i="0" u="none" strike="noStrike" baseline="0" dirty="0" smtClean="0">
                          <a:effectLst/>
                          <a:latin typeface="Times New Roman"/>
                        </a:rPr>
                        <a:t> «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Формирование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современной городской среды в муниципальном образовании 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«Город Майкоп»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на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2018-2024гг.»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157 234,71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156 885,94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99,78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2761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Ведомственная целевая программа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«Повышение </a:t>
                      </a:r>
                      <a:r>
                        <a:rPr lang="ru-RU" sz="1000" b="0" i="0" u="none" strike="noStrike" dirty="0">
                          <a:effectLst/>
                          <a:latin typeface="Times New Roman"/>
                        </a:rPr>
                        <a:t>эффективности и сбалансированности работы Управления архитектуры и градостроительства муниципального образования 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«Город Майкоп» </a:t>
                      </a:r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на 2016-2022гг.»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20 837,77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20 837,77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effectLst/>
                          <a:latin typeface="Times New Roman"/>
                        </a:rPr>
                        <a:t>100,00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5322"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57" marR="5257" marT="5258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4 907 515,3</a:t>
                      </a:r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57" marR="5257" marT="525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4 838 080,2</a:t>
                      </a:r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57" marR="5257" marT="525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98,6</a:t>
                      </a:r>
                      <a:endParaRPr lang="ru-RU" sz="1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57" marR="5257" marT="5258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98000"/>
                <a:shade val="90000"/>
                <a:satMod val="160000"/>
                <a:lumMod val="100000"/>
              </a:schemeClr>
            </a:gs>
            <a:gs pos="63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607969"/>
              </p:ext>
            </p:extLst>
          </p:nvPr>
        </p:nvGraphicFramePr>
        <p:xfrm>
          <a:off x="244475" y="952500"/>
          <a:ext cx="8709025" cy="47792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26769"/>
                <a:gridCol w="845679"/>
                <a:gridCol w="845679"/>
                <a:gridCol w="1190898"/>
              </a:tblGrid>
              <a:tr h="46027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b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2020год</a:t>
                      </a: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(факт)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%,</a:t>
                      </a:r>
                      <a:b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исполнения 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93397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Внепрограммные </a:t>
                      </a:r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992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Обеспечение функционирования Совета народных депутатов муниципального образования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«Город Майкоп»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13 663,80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13 603,79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99,56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1909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функционирования Главы муниципального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образования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1 820,40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1 765,61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96,99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2578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функционирования Администрации муниципального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образования «Город Майкоп»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79 457,60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78 569,92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98,88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4425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функционирования Контрольно-счетной палаты муниципального образования «город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Майкоп»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7 124,86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6 924,39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97,19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3179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Муниципальные премии, социальные и иные выплаты населению, иные мероприятия в области социальной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политики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18 445,93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18 329,60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99,37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9339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Резервные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фонды и целевые финансовые резервы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16 601,11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11 803,47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99,27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923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Осуществление отдельных переданных полномочий субъекта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Российской Федерации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152 746,47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128 594,97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84,19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923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 непрограммные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направления деятельности муниципальных учреждений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21 968,54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21 416,68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97,49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923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Реализация иных полномочий органов местного самоуправления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41 655,30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41 309,69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99,17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9237"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353 484,0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322 318,1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91,2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35" marR="6935" marT="6936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3177" y="476672"/>
            <a:ext cx="8259390" cy="104616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defTabSz="866775">
              <a:defRPr/>
            </a:pPr>
            <a:r>
              <a:rPr lang="ru-RU" sz="1400" b="1" dirty="0"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«Развитие сельского хозяйства и регулирование рынков</a:t>
            </a:r>
          </a:p>
          <a:p>
            <a:pPr defTabSz="866775">
              <a:defRPr/>
            </a:pPr>
            <a:r>
              <a:rPr lang="ru-RU" sz="1400" b="1" dirty="0">
                <a:latin typeface="Times New Roman" pitchFamily="18" charset="0"/>
                <a:ea typeface="+mj-ea"/>
                <a:cs typeface="Times New Roman" pitchFamily="18" charset="0"/>
              </a:rPr>
              <a:t> сельскохозяйственной продукции, сырья и продовольствия»</a:t>
            </a:r>
          </a:p>
          <a:p>
            <a:pPr defTabSz="866775">
              <a:defRPr/>
            </a:pPr>
            <a:r>
              <a:rPr lang="ru-RU" sz="1400" b="1" dirty="0">
                <a:latin typeface="Times New Roman" pitchFamily="18" charset="0"/>
                <a:ea typeface="+mj-ea"/>
                <a:cs typeface="Times New Roman" pitchFamily="18" charset="0"/>
              </a:rPr>
              <a:t>в муниципальном образовании «Город Майкоп»</a:t>
            </a:r>
          </a:p>
          <a:p>
            <a:pPr>
              <a:defRPr/>
            </a:pP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2018 - 202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51204" name="Прямоугольник 4"/>
          <p:cNvSpPr>
            <a:spLocks noChangeArrowheads="1"/>
          </p:cNvSpPr>
          <p:nvPr/>
        </p:nvSpPr>
        <p:spPr bwMode="auto">
          <a:xfrm>
            <a:off x="367408" y="1549421"/>
            <a:ext cx="8496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Цели:</a:t>
            </a:r>
          </a:p>
          <a:p>
            <a:r>
              <a:rPr lang="ru-RU" sz="1200" dirty="0" smtClean="0">
                <a:latin typeface="Times New Roman" pitchFamily="18" charset="0"/>
                <a:ea typeface="Calibri"/>
                <a:cs typeface="Times New Roman" pitchFamily="18" charset="0"/>
              </a:rPr>
              <a:t>Обеспечение </a:t>
            </a:r>
            <a:r>
              <a:rPr lang="ru-RU" sz="1200" dirty="0">
                <a:latin typeface="Times New Roman" pitchFamily="18" charset="0"/>
                <a:ea typeface="Calibri"/>
                <a:cs typeface="Times New Roman" pitchFamily="18" charset="0"/>
              </a:rPr>
              <a:t>устойчивого роста объема сельскохозяйственной продукции, производимой на территории муниципального образования «Город Майкоп», а также повышение конкурентоспособности данной продукции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07" name="Прямоугольник 8"/>
          <p:cNvSpPr>
            <a:spLocks noChangeArrowheads="1"/>
          </p:cNvSpPr>
          <p:nvPr/>
        </p:nvSpPr>
        <p:spPr bwMode="auto">
          <a:xfrm>
            <a:off x="3348038" y="2592388"/>
            <a:ext cx="52562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fontAlgn="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228600" indent="-228600" algn="l" fontAlgn="t">
              <a:buAutoNum type="arabicPeriod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Поддержка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малых форм хозяйствования на селе;</a:t>
            </a:r>
          </a:p>
          <a:p>
            <a:pPr marL="228600" indent="-228600" algn="l" fontAlgn="t">
              <a:buAutoNum type="arabicPeriod"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Популяризация сельскохозяйственного труда;</a:t>
            </a:r>
          </a:p>
          <a:p>
            <a:pPr marL="228600" indent="-228600" algn="l" fontAlgn="t">
              <a:buAutoNum type="arabicPeriod"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Повышение конкурентоспособности производимой сельскохозяйственной продукции и эффективности функционирования внутреннего рынка сельскохозяйственной продукции, сырья и продовольствия.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6208300"/>
              </p:ext>
            </p:extLst>
          </p:nvPr>
        </p:nvGraphicFramePr>
        <p:xfrm>
          <a:off x="499492" y="4149080"/>
          <a:ext cx="8137525" cy="2395001"/>
        </p:xfrm>
        <a:graphic>
          <a:graphicData uri="http://schemas.openxmlformats.org/drawingml/2006/table">
            <a:tbl>
              <a:tblPr/>
              <a:tblGrid>
                <a:gridCol w="6369425"/>
                <a:gridCol w="903938"/>
                <a:gridCol w="864162"/>
              </a:tblGrid>
              <a:tr h="21443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Объем финансирования муниципальной программы (тыс. рублей)</a:t>
                      </a:r>
                    </a:p>
                  </a:txBody>
                  <a:tcPr marL="9526" marR="9526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2020  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 (план)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2020  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 (факт)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456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3 942,0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3 942,0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15887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Целевые показатели муниципальной программы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0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Индекс производства овощей открытого и закрытого грунта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102,5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103,5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Индекс производства продукции сельского хозяйства в хозяйствах всех категорий (в сопоставимых ценах) к предыдущему году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103,9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103,8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Индекс производства продукции растениеводства в хозяйствах всех категорий (в сопоставимых ценах) к предыдущему году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102,2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103,8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Индекс производства продукции животноводства в хозяйствах всех категорий (в сопоставимых ценах) к предыдущему году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109,6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103,8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1829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Индекс общей суммы прибыли сельскохозяйственных организаций к предыдущему году.</a:t>
                      </a:r>
                      <a:b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</a:b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103,7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104,1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08" y="2195752"/>
            <a:ext cx="2799274" cy="190126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850" y="333375"/>
            <a:ext cx="8640763" cy="80021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defTabSz="866775">
              <a:defRPr/>
            </a:pPr>
            <a:r>
              <a:rPr lang="ru-RU" sz="1400" b="1" dirty="0"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«Развитие малого и среднего предпринимательства </a:t>
            </a:r>
          </a:p>
          <a:p>
            <a:pPr defTabSz="866775">
              <a:defRPr/>
            </a:pPr>
            <a:r>
              <a:rPr lang="ru-RU" sz="1400" b="1" dirty="0">
                <a:latin typeface="Times New Roman" pitchFamily="18" charset="0"/>
                <a:ea typeface="+mj-ea"/>
                <a:cs typeface="Times New Roman" pitchFamily="18" charset="0"/>
              </a:rPr>
              <a:t>муниципального образования «Город Майкоп»</a:t>
            </a:r>
          </a:p>
          <a:p>
            <a:pPr>
              <a:defRPr/>
            </a:pPr>
            <a:endParaRPr lang="ru-RU" sz="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52230" name="Прямоугольник 8"/>
          <p:cNvSpPr>
            <a:spLocks noChangeArrowheads="1"/>
          </p:cNvSpPr>
          <p:nvPr/>
        </p:nvSpPr>
        <p:spPr bwMode="auto">
          <a:xfrm>
            <a:off x="3309938" y="2055270"/>
            <a:ext cx="5257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ru-RU" sz="1200" b="1" dirty="0">
                <a:solidFill>
                  <a:srgbClr val="000000"/>
                </a:solidFill>
                <a:latin typeface="Times New Roman"/>
              </a:rPr>
              <a:t>Задачи:</a:t>
            </a:r>
          </a:p>
          <a:p>
            <a:pPr algn="l"/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стимулирование и поддержка предпринимательской активности населения;</a:t>
            </a:r>
          </a:p>
          <a:p>
            <a:pPr algn="l"/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2) развитие инфраструктуры поддержки субъектов малого и среднего предпринимательства;</a:t>
            </a:r>
          </a:p>
          <a:p>
            <a:pPr algn="l"/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3) содействие развитию и стимулирование молодежного и инновационного предпринимательства;</a:t>
            </a:r>
          </a:p>
          <a:p>
            <a:pPr algn="l"/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4) формирование положительного образа предпринимателя, популяризация роли предпринимательства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6213703"/>
              </p:ext>
            </p:extLst>
          </p:nvPr>
        </p:nvGraphicFramePr>
        <p:xfrm>
          <a:off x="323850" y="4005262"/>
          <a:ext cx="8277225" cy="2076610"/>
        </p:xfrm>
        <a:graphic>
          <a:graphicData uri="http://schemas.openxmlformats.org/drawingml/2006/table">
            <a:tbl>
              <a:tblPr/>
              <a:tblGrid>
                <a:gridCol w="6552925"/>
                <a:gridCol w="864122"/>
                <a:gridCol w="860178"/>
              </a:tblGrid>
              <a:tr h="39891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Объем финансирования муниципальной программы (тыс. рублей)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2020  год (план)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2020 год (факт)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049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32030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Целевые показатели муниципальной программы</a:t>
                      </a:r>
                    </a:p>
                  </a:txBody>
                  <a:tcPr marL="9525" marR="9525" marT="95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986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СМСП (включая индивидуальных предпринимателей) в расчете на 10 тыс. человек населения муниципального образования «Город Майкоп»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56210" algn="ctr"/>
                        </a:tabLs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578,8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434,9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86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организованных и проведенных мероприятий для СМСП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14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СМСП, получивших имущественную поддержку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62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36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2245" name="Прямоугольник 3"/>
          <p:cNvSpPr>
            <a:spLocks noChangeArrowheads="1"/>
          </p:cNvSpPr>
          <p:nvPr/>
        </p:nvSpPr>
        <p:spPr bwMode="auto">
          <a:xfrm>
            <a:off x="646113" y="1268760"/>
            <a:ext cx="79216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благоприятных условий для развития малого и среднего предпринимательства на территории муниципального образования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«Город Майкоп»</a:t>
            </a:r>
            <a:endParaRPr lang="ru-RU" alt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6582" y1="7055" x2="26582" y2="7055"/>
                        <a14:foregroundMark x1="60414" y1="6442" x2="60414" y2="6442"/>
                        <a14:foregroundMark x1="61220" y1="4908" x2="61220" y2="4908"/>
                        <a14:foregroundMark x1="60414" y1="4601" x2="60414" y2="4601"/>
                        <a14:foregroundMark x1="27388" y1="3834" x2="27388" y2="3834"/>
                        <a14:backgroundMark x1="59033" y1="1074" x2="59033" y2="1074"/>
                        <a14:backgroundMark x1="65597" y1="2375" x2="62745" y2="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58" y="1966599"/>
            <a:ext cx="2328443" cy="17470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288" y="188913"/>
            <a:ext cx="8569325" cy="89255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defTabSz="866775">
              <a:defRPr/>
            </a:pPr>
            <a:r>
              <a:rPr lang="ru-RU" sz="1400" b="1" dirty="0"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«Защита населения и территорий от чрезвычайных ситуаций, </a:t>
            </a:r>
          </a:p>
          <a:p>
            <a:pPr defTabSz="866775">
              <a:defRPr/>
            </a:pPr>
            <a:r>
              <a:rPr lang="ru-RU" sz="1400" b="1" dirty="0">
                <a:latin typeface="Times New Roman" pitchFamily="18" charset="0"/>
                <a:ea typeface="+mj-ea"/>
                <a:cs typeface="Times New Roman" pitchFamily="18" charset="0"/>
              </a:rPr>
              <a:t>обеспечение пожарной безопасности и безопасности людей на водных объектах</a:t>
            </a:r>
          </a:p>
          <a:p>
            <a:pPr defTabSz="866775">
              <a:defRPr/>
            </a:pPr>
            <a:r>
              <a:rPr lang="ru-RU" sz="1400" b="1" dirty="0">
                <a:latin typeface="Times New Roman" pitchFamily="18" charset="0"/>
                <a:ea typeface="+mj-ea"/>
                <a:cs typeface="Times New Roman" pitchFamily="18" charset="0"/>
              </a:rPr>
              <a:t> на территории муниципального образования «Город Майкоп»</a:t>
            </a:r>
          </a:p>
          <a:p>
            <a:pPr>
              <a:defRPr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Срок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реализации: 2018 -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53251" name="Прямоугольник 2"/>
          <p:cNvSpPr>
            <a:spLocks noChangeArrowheads="1"/>
          </p:cNvSpPr>
          <p:nvPr/>
        </p:nvSpPr>
        <p:spPr bwMode="auto">
          <a:xfrm>
            <a:off x="827088" y="1039813"/>
            <a:ext cx="7489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000" b="1" dirty="0">
                <a:latin typeface="Times New Roman" pitchFamily="18" charset="0"/>
                <a:cs typeface="Times New Roman" pitchFamily="18" charset="0"/>
              </a:rPr>
              <a:t>Цели:</a:t>
            </a:r>
          </a:p>
        </p:txBody>
      </p:sp>
      <p:sp>
        <p:nvSpPr>
          <p:cNvPr id="53252" name="Прямоугольник 4"/>
          <p:cNvSpPr>
            <a:spLocks noChangeArrowheads="1"/>
          </p:cNvSpPr>
          <p:nvPr/>
        </p:nvSpPr>
        <p:spPr bwMode="auto">
          <a:xfrm>
            <a:off x="323850" y="1271588"/>
            <a:ext cx="849630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1) поддержание в состоянии готовности сил и средств территориального звена единой государственной системы предупреждения и ликвидации чрезвычайных ситуаций (далее - РСЧС) в муниципальном образовании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«Город Майкоп»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для оперативного реагирования при угрозе и возникновении чрезвычайных ситуаций;</a:t>
            </a:r>
          </a:p>
          <a:p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2) обеспечение деятельности органов управления для подготовки и проведения мероприятий по защите населения и территорий муниципального образования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«Город Майкоп»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военное время;</a:t>
            </a:r>
          </a:p>
          <a:p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3) снижение риска чрезвычайных ситуаций природного и техногенного характера, сокращение количества погибших и пострадавших в чрезвычайных ситуациях, минимизация социального и экономического ущерба, наносимого населению и экономике муниципального образования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«Город Майкоп»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 возникновении чрезвычайных ситуаций природного и техногенного характера, пожаров и происшествий на водных объектах, при совершении террористических актов;</a:t>
            </a:r>
          </a:p>
          <a:p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4) создание комплексной системы безопасности населения на территории муниципального образования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«Город Майкоп»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 счет внедрения </a:t>
            </a:r>
            <a:r>
              <a:rPr lang="ru-RU" altLang="ru-RU" sz="1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аппаратно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программного комплекса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«Безопасный город» </a:t>
            </a:r>
            <a:endParaRPr lang="ru-RU" altLang="ru-RU" sz="1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819886"/>
              </p:ext>
            </p:extLst>
          </p:nvPr>
        </p:nvGraphicFramePr>
        <p:xfrm>
          <a:off x="468313" y="3022600"/>
          <a:ext cx="6794500" cy="223838"/>
        </p:xfrm>
        <a:graphic>
          <a:graphicData uri="http://schemas.openxmlformats.org/drawingml/2006/table">
            <a:tbl>
              <a:tblPr/>
              <a:tblGrid>
                <a:gridCol w="6794500"/>
              </a:tblGrid>
              <a:tr h="2238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Задачи:</a:t>
                      </a:r>
                    </a:p>
                  </a:txBody>
                  <a:tcPr marL="9525" marR="9525" marT="956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3255" name="Прямоугольник 8"/>
          <p:cNvSpPr>
            <a:spLocks noChangeArrowheads="1"/>
          </p:cNvSpPr>
          <p:nvPr/>
        </p:nvSpPr>
        <p:spPr bwMode="auto">
          <a:xfrm>
            <a:off x="3386138" y="3213100"/>
            <a:ext cx="5256212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1) повышение качества проведения мероприятий по управлению системой защиты населения и территорий муниципального образования </a:t>
            </a:r>
            <a:r>
              <a:rPr lang="ru-RU" sz="1000" dirty="0" smtClean="0">
                <a:latin typeface="Times New Roman"/>
                <a:ea typeface="Times New Roman"/>
              </a:rPr>
              <a:t>«</a:t>
            </a:r>
            <a:r>
              <a:rPr lang="ru-RU" sz="1000" dirty="0">
                <a:latin typeface="Times New Roman"/>
                <a:ea typeface="Times New Roman"/>
              </a:rPr>
              <a:t>Город Майкоп</a:t>
            </a:r>
            <a:r>
              <a:rPr lang="ru-RU" sz="1000" dirty="0" smtClean="0">
                <a:latin typeface="Times New Roman"/>
                <a:ea typeface="Times New Roman"/>
              </a:rPr>
              <a:t>»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чрезвычайных ситуаций мирного и военного времени;</a:t>
            </a:r>
          </a:p>
          <a:p>
            <a:pPr algn="l"/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2) повышение эффективности реагирования сил и средств муниципального образования </a:t>
            </a:r>
            <a:r>
              <a:rPr lang="ru-RU" sz="1000" dirty="0">
                <a:latin typeface="Times New Roman"/>
                <a:ea typeface="Times New Roman"/>
              </a:rPr>
              <a:t>«Город Майкоп</a:t>
            </a:r>
            <a:r>
              <a:rPr lang="ru-RU" sz="1000" dirty="0" smtClean="0">
                <a:latin typeface="Times New Roman"/>
                <a:ea typeface="Times New Roman"/>
              </a:rPr>
              <a:t>»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угрозе и возникновении чрезвычайных ситуаций;</a:t>
            </a:r>
          </a:p>
          <a:p>
            <a:pPr algn="l"/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3) повышение качества проведения мероприятий по снижению рисков и смягчению последствий чрезвычайных ситуаций природного и техногенного характера на территории муниципального образования </a:t>
            </a:r>
            <a:r>
              <a:rPr lang="ru-RU" sz="1000" dirty="0">
                <a:latin typeface="Times New Roman"/>
                <a:ea typeface="Times New Roman"/>
              </a:rPr>
              <a:t>«Город Майкоп»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sz="1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4) снижение гибели людей на водных объектах муниципального образования </a:t>
            </a:r>
            <a:r>
              <a:rPr lang="ru-RU" sz="1000" dirty="0">
                <a:latin typeface="Times New Roman"/>
                <a:ea typeface="Times New Roman"/>
              </a:rPr>
              <a:t>«Город Майкоп»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sz="1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5) повышение качества проведения мероприятий по повышению общественной и личной безопасности граждан на территории муниципального образования </a:t>
            </a:r>
            <a:r>
              <a:rPr lang="ru-RU" sz="1000" dirty="0">
                <a:latin typeface="Times New Roman"/>
                <a:ea typeface="Times New Roman"/>
              </a:rPr>
              <a:t>«Город Майкоп»</a:t>
            </a:r>
            <a:endParaRPr lang="ru-RU" altLang="ru-RU" sz="1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517392"/>
              </p:ext>
            </p:extLst>
          </p:nvPr>
        </p:nvGraphicFramePr>
        <p:xfrm>
          <a:off x="611981" y="5301208"/>
          <a:ext cx="8135937" cy="522288"/>
        </p:xfrm>
        <a:graphic>
          <a:graphicData uri="http://schemas.openxmlformats.org/drawingml/2006/table">
            <a:tbl>
              <a:tblPr/>
              <a:tblGrid>
                <a:gridCol w="6368182"/>
                <a:gridCol w="903762"/>
                <a:gridCol w="863993"/>
              </a:tblGrid>
              <a:tr h="34501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Объем финансирования </a:t>
                      </a: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муниципальной 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программы (тыс. рублей)</a:t>
                      </a:r>
                    </a:p>
                  </a:txBody>
                  <a:tcPr marL="9524" marR="9524" marT="95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2020 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 (план)</a:t>
                      </a:r>
                    </a:p>
                  </a:txBody>
                  <a:tcPr marL="9524" marR="9524" marT="953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2020 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 (факт)</a:t>
                      </a:r>
                    </a:p>
                  </a:txBody>
                  <a:tcPr marL="9524" marR="9524" marT="953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772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45 645,6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3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41 805,1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3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72" y="2924944"/>
            <a:ext cx="2160017" cy="216001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83768" y="260350"/>
            <a:ext cx="6552282" cy="116955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defTabSz="866775">
              <a:defRPr/>
            </a:pPr>
            <a:r>
              <a:rPr lang="ru-RU" sz="1400" b="1" dirty="0"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«Защита населения и территорий от чрезвычайных ситуаций,</a:t>
            </a:r>
          </a:p>
          <a:p>
            <a:pPr defTabSz="866775">
              <a:defRPr/>
            </a:pPr>
            <a:r>
              <a:rPr lang="ru-RU" sz="1400" b="1" dirty="0">
                <a:latin typeface="Times New Roman" pitchFamily="18" charset="0"/>
                <a:ea typeface="+mj-ea"/>
                <a:cs typeface="Times New Roman" pitchFamily="18" charset="0"/>
              </a:rPr>
              <a:t>обеспечение пожарной безопасности и безопасности людей на водных объектах </a:t>
            </a:r>
          </a:p>
          <a:p>
            <a:pPr defTabSz="866775">
              <a:defRPr/>
            </a:pPr>
            <a:r>
              <a:rPr lang="ru-RU" sz="1400" b="1" dirty="0">
                <a:latin typeface="Times New Roman" pitchFamily="18" charset="0"/>
                <a:ea typeface="+mj-ea"/>
                <a:cs typeface="Times New Roman" pitchFamily="18" charset="0"/>
              </a:rPr>
              <a:t>на территории муниципального образования «Город Майкоп»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356851"/>
              </p:ext>
            </p:extLst>
          </p:nvPr>
        </p:nvGraphicFramePr>
        <p:xfrm>
          <a:off x="2627784" y="1984844"/>
          <a:ext cx="5900688" cy="360040"/>
        </p:xfrm>
        <a:graphic>
          <a:graphicData uri="http://schemas.openxmlformats.org/drawingml/2006/table">
            <a:tbl>
              <a:tblPr/>
              <a:tblGrid>
                <a:gridCol w="5900688"/>
              </a:tblGrid>
              <a:tr h="3600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Целевые показатели реализации муниципальной программы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5258379"/>
              </p:ext>
            </p:extLst>
          </p:nvPr>
        </p:nvGraphicFramePr>
        <p:xfrm>
          <a:off x="467544" y="2564904"/>
          <a:ext cx="8135938" cy="4181014"/>
        </p:xfrm>
        <a:graphic>
          <a:graphicData uri="http://schemas.openxmlformats.org/drawingml/2006/table">
            <a:tbl>
              <a:tblPr/>
              <a:tblGrid>
                <a:gridCol w="6623950"/>
                <a:gridCol w="791994"/>
                <a:gridCol w="719994"/>
              </a:tblGrid>
              <a:tr h="3166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Целевые показатели</a:t>
                      </a:r>
                    </a:p>
                  </a:txBody>
                  <a:tcPr marL="5252" marR="5252" marT="525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2020 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 (план)</a:t>
                      </a:r>
                    </a:p>
                  </a:txBody>
                  <a:tcPr marL="5252" marR="5252" marT="5254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2020  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 (факт)</a:t>
                      </a:r>
                    </a:p>
                  </a:txBody>
                  <a:tcPr marL="5252" marR="5252" marT="5254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424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</a:rPr>
                        <a:t>Уровень защищенности населения и территорий муниципального образования «Город Майкоп» от чрезвычайных ситуаций и террористических проявлений, общественной и личной безопасности граждан на территории муниципального образования «Город Майкоп»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95,6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92,5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24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</a:rPr>
                        <a:t>Количество обслуженных средств видеонаблюдения и видеофиксации правонарушений, ситуаций чрезвычайного характера и нарушений правил дорожного движения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87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87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994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</a:rPr>
                        <a:t>Доля обученных работников Управления ЧС г. Майкопа и МКУ «ЕДДС г. Майкопа» от общей численности работников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78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78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4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</a:rPr>
                        <a:t>Процент охвата населения изготовленными памятками по вопросам гражданской обороны и защиты населения от чрезвычайных ситуаций к общей численности населения муниципального образования «Город Майкоп»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61,7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60,8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24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</a:rPr>
                        <a:t>Процент охвата населения путем оповещения и информирования об угрозе возникновения и (или) возникновении чрезвычайных ситуаций к общей численности населения муниципального образования «Город Майкоп»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88,6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87,2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24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</a:rPr>
                        <a:t>Доля установленных камер уличного видеонаблюдения за перекрестками к общему количеству установленных камер уличного видеонаблюдения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26,2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26,2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24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</a:rPr>
                        <a:t>Доля ММПЛ, оборудованных камерами уличного видеонаблюдения, к общему количеству ММПЛ на территории муниципального образования «Город Майкоп»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100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100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24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</a:rPr>
                        <a:t>Доля установленных муниципальных камер уличного видеонаблюдения от их потребности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44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+mn-cs"/>
                        </a:rPr>
                        <a:t>44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24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</a:rPr>
                        <a:t>Доля обслуженных камер видеонаблюдения и </a:t>
                      </a:r>
                      <a:r>
                        <a:rPr lang="ru-RU" sz="1200" dirty="0" err="1" smtClean="0">
                          <a:effectLst/>
                          <a:latin typeface="Times New Roman"/>
                          <a:ea typeface="Calibri"/>
                        </a:rPr>
                        <a:t>видеофиксации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</a:rPr>
                        <a:t> от общего числа установленных камер видеонаблюдения и </a:t>
                      </a:r>
                      <a:r>
                        <a:rPr lang="ru-RU" sz="1200" dirty="0" err="1" smtClean="0">
                          <a:effectLst/>
                          <a:latin typeface="Times New Roman"/>
                          <a:ea typeface="Calibri"/>
                        </a:rPr>
                        <a:t>видеофиксации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</a:rPr>
                        <a:t> на территории муниципального образования «Город Майкоп»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100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100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974"/>
            <a:ext cx="2160017" cy="216001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000" y="333494"/>
            <a:ext cx="8583613" cy="80021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defTabSz="866775">
              <a:defRPr/>
            </a:pPr>
            <a:r>
              <a:rPr lang="ru-RU" sz="1400" b="1" dirty="0"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«Развитие общественного транспорта </a:t>
            </a:r>
          </a:p>
          <a:p>
            <a:pPr defTabSz="866775">
              <a:defRPr/>
            </a:pPr>
            <a:r>
              <a:rPr lang="ru-RU" sz="1400" b="1" dirty="0">
                <a:latin typeface="Times New Roman" pitchFamily="18" charset="0"/>
                <a:ea typeface="+mj-ea"/>
                <a:cs typeface="Times New Roman" pitchFamily="18" charset="0"/>
              </a:rPr>
              <a:t>в муниципальном образовании «Город Майкоп» </a:t>
            </a:r>
          </a:p>
          <a:p>
            <a:pPr>
              <a:defRPr/>
            </a:pPr>
            <a:endParaRPr lang="ru-RU" sz="8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2018-2022годы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302" name="Прямоугольник 8"/>
          <p:cNvSpPr>
            <a:spLocks noChangeArrowheads="1"/>
          </p:cNvSpPr>
          <p:nvPr/>
        </p:nvSpPr>
        <p:spPr bwMode="auto">
          <a:xfrm>
            <a:off x="3343275" y="2205038"/>
            <a:ext cx="5257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ru-RU" sz="1100" b="1" dirty="0">
                <a:solidFill>
                  <a:srgbClr val="000000"/>
                </a:solidFill>
                <a:latin typeface="Times New Roman"/>
              </a:rPr>
              <a:t>Задачи:</a:t>
            </a:r>
          </a:p>
          <a:p>
            <a:pPr algn="l"/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обследование пассажиропотоков на городском электрическом транспорте и автомобильном транспорте для изучения спроса населения на городские пассажирские перевозки ;</a:t>
            </a:r>
          </a:p>
          <a:p>
            <a:pPr algn="l"/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3) частичное возмещение затрат по перевозке пассажиров и возмещение выпадающих доходов посредством предоставления субсидии 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4787988"/>
              </p:ext>
            </p:extLst>
          </p:nvPr>
        </p:nvGraphicFramePr>
        <p:xfrm>
          <a:off x="323850" y="4005263"/>
          <a:ext cx="8277225" cy="1955273"/>
        </p:xfrm>
        <a:graphic>
          <a:graphicData uri="http://schemas.openxmlformats.org/drawingml/2006/table">
            <a:tbl>
              <a:tblPr/>
              <a:tblGrid>
                <a:gridCol w="6552925"/>
                <a:gridCol w="864122"/>
                <a:gridCol w="860178"/>
              </a:tblGrid>
              <a:tr h="34501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Объем финансирования муниципальной программы (тыс. рублей)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2020  год (план)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2020 год (факт)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772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42 422,7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40 913,7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7273">
                <a:tc gridSpan="3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Целевые показатели реализации муниципальной программы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1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772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</a:rPr>
                        <a:t>Доля нового городского электрического транспорта от общего количества транспортных средств на маршрутах регулярных перевозок городским электрическим транспортом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27,5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27,5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72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Число поездок в городском электрическом транспорте приходящихся в среднем в год на 1-го жителя, проживающего в муниципальном образовании «Город Майкоп»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22,8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16,4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727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Число перевезённых пассажиров городским электрическим наземным транспортом по маршрутам регулярных перевозок в г. Майкопе, (тыс. пасс.)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40"/>
                        </a:spcBef>
                        <a:spcAft>
                          <a:spcPts val="54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3 690,4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40"/>
                        </a:spcBef>
                        <a:spcAft>
                          <a:spcPts val="54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2 700,0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727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Пассажирооборот городского электрического наземного транспорта в г. Майкопе (тыс. пасс. км.)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40"/>
                        </a:spcBef>
                        <a:spcAft>
                          <a:spcPts val="54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11 587,7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40"/>
                        </a:spcBef>
                        <a:spcAft>
                          <a:spcPts val="54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8 479,6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5317" name="Прямоугольник 3"/>
          <p:cNvSpPr>
            <a:spLocks noChangeArrowheads="1"/>
          </p:cNvSpPr>
          <p:nvPr/>
        </p:nvSpPr>
        <p:spPr bwMode="auto">
          <a:xfrm>
            <a:off x="679450" y="1210786"/>
            <a:ext cx="79216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r>
              <a:rPr lang="ru-RU" alt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регулярности движения городского электрического транспорта и автомобильного транспорта, в том числе по маршруту с низким пассажиропотоком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45" y="1968707"/>
            <a:ext cx="2917056" cy="1944704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8313" y="333375"/>
            <a:ext cx="8496300" cy="95410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defTabSz="866775">
              <a:defRPr/>
            </a:pPr>
            <a:r>
              <a:rPr lang="ru-RU" sz="1400" b="1" dirty="0"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«Адресная социальная помощь малоимущим гражданам и </a:t>
            </a:r>
          </a:p>
          <a:p>
            <a:pPr defTabSz="866775">
              <a:defRPr/>
            </a:pPr>
            <a:r>
              <a:rPr lang="ru-RU" sz="1400" b="1" dirty="0">
                <a:latin typeface="Times New Roman" pitchFamily="18" charset="0"/>
                <a:ea typeface="+mj-ea"/>
                <a:cs typeface="Times New Roman" pitchFamily="18" charset="0"/>
              </a:rPr>
              <a:t>другим категориям граждан, находящимся в трудной жизненной ситуации</a:t>
            </a:r>
            <a:r>
              <a:rPr lang="ru-RU" sz="14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»</a:t>
            </a:r>
          </a:p>
          <a:p>
            <a:pPr>
              <a:defRPr/>
            </a:pPr>
            <a:endParaRPr lang="ru-RU" sz="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Срок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реализации: 2018 –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</a:p>
          <a:p>
            <a:pPr>
              <a:defRPr/>
            </a:pPr>
            <a:endParaRPr lang="ru-RU" sz="1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326" name="Прямоугольник 8"/>
          <p:cNvSpPr>
            <a:spLocks noChangeArrowheads="1"/>
          </p:cNvSpPr>
          <p:nvPr/>
        </p:nvSpPr>
        <p:spPr bwMode="auto">
          <a:xfrm>
            <a:off x="3336379" y="1844824"/>
            <a:ext cx="52578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100" b="1" dirty="0">
                <a:solidFill>
                  <a:srgbClr val="000000"/>
                </a:solidFill>
                <a:latin typeface="Times New Roman"/>
              </a:rPr>
              <a:t>Задачи:</a:t>
            </a:r>
          </a:p>
          <a:p>
            <a:pPr algn="l"/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осуществление социальной помощи малоимущим, социально незащищенным категориям населения, гражданам, оказавшимся в трудной ситуации;</a:t>
            </a:r>
          </a:p>
          <a:p>
            <a:pPr algn="l"/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2) оказание различных видов поддержки малообеспеченным гражданам и гражданам, оказавшимся в трудной жизненной ситуации, на основе индивидуального, дифференцированного, комплексного подхода к решению имеющихся проблем;</a:t>
            </a:r>
          </a:p>
          <a:p>
            <a:pPr algn="l"/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3) проведение благотворительной, организационной и культурно массовой работы среди различных категорий населения муниципального образования </a:t>
            </a:r>
            <a:r>
              <a:rPr lang="ru-RU" sz="1100" dirty="0">
                <a:latin typeface="Times New Roman"/>
                <a:ea typeface="Times New Roman"/>
              </a:rPr>
              <a:t>«Город Майкоп</a:t>
            </a:r>
            <a:r>
              <a:rPr lang="ru-RU" sz="1100" dirty="0" smtClean="0">
                <a:latin typeface="Times New Roman"/>
                <a:ea typeface="Times New Roman"/>
              </a:rPr>
              <a:t>»;</a:t>
            </a:r>
            <a:endParaRPr lang="ru-RU" altLang="ru-RU" sz="11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4) предоставление помощи в виде денежных выплат, натурального обеспечения (горячие обеды, банные услуги);</a:t>
            </a:r>
          </a:p>
          <a:p>
            <a:pPr algn="l"/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5) улучшение социально-бытовых условий проживания участников ВОВ, бывших несовершеннолетних узников фашизма, вдов участников ВОВ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589954"/>
              </p:ext>
            </p:extLst>
          </p:nvPr>
        </p:nvGraphicFramePr>
        <p:xfrm>
          <a:off x="323850" y="4365625"/>
          <a:ext cx="8208963" cy="1603660"/>
        </p:xfrm>
        <a:graphic>
          <a:graphicData uri="http://schemas.openxmlformats.org/drawingml/2006/table">
            <a:tbl>
              <a:tblPr/>
              <a:tblGrid>
                <a:gridCol w="6552768"/>
                <a:gridCol w="864102"/>
                <a:gridCol w="792093"/>
              </a:tblGrid>
              <a:tr h="34502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Объем финансирования муниципальной программы (тыс. рублей)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2020  год (план)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2020  год (факт)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772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2 256,8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2 204,2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1287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Целевые показатели реализации муниципальной программы</a:t>
                      </a:r>
                      <a:endParaRPr lang="ru-RU" sz="11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Доля граждан, получивших социальную поддержку, к общему количеству обратившихся граждан из числа имеющих право на ее получение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93,5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92,1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800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Количество граждан, принявших участие в социально значимых мероприятиях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1 030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350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6341" name="Прямоугольник 3"/>
          <p:cNvSpPr>
            <a:spLocks noChangeArrowheads="1"/>
          </p:cNvSpPr>
          <p:nvPr/>
        </p:nvSpPr>
        <p:spPr bwMode="auto">
          <a:xfrm>
            <a:off x="714375" y="1305560"/>
            <a:ext cx="79216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Повышение 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социальной защищенности малообеспеченных граждан, уменьшение напряженности в социальной сфере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32" y="1703308"/>
            <a:ext cx="2816283" cy="2450388"/>
          </a:xfrm>
          <a:prstGeom prst="rect">
            <a:avLst/>
          </a:prstGeom>
          <a:effectLst>
            <a:reflection blurRad="6350" stA="52000" endA="300" endPos="35000" dir="5400000" sy="-100000" algn="bl" rotWithShape="0"/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9563" y="322263"/>
            <a:ext cx="8642350" cy="584775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 defTabSz="866775">
              <a:defRPr/>
            </a:pPr>
            <a:r>
              <a:rPr lang="ru-RU" sz="1400" b="1" dirty="0"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«Доступная </a:t>
            </a:r>
            <a:r>
              <a:rPr lang="ru-RU" sz="14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среда» муниципального </a:t>
            </a:r>
            <a:r>
              <a:rPr lang="ru-RU" sz="1400" b="1" dirty="0">
                <a:latin typeface="Times New Roman" pitchFamily="18" charset="0"/>
                <a:ea typeface="+mj-ea"/>
                <a:cs typeface="Times New Roman" pitchFamily="18" charset="0"/>
              </a:rPr>
              <a:t>образования «Город Майкоп» </a:t>
            </a:r>
          </a:p>
          <a:p>
            <a:pPr>
              <a:defRPr/>
            </a:pPr>
            <a:endParaRPr lang="ru-RU" sz="800" b="1" dirty="0">
              <a:solidFill>
                <a:srgbClr val="00A29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  <a:p>
            <a:pPr>
              <a:defRPr/>
            </a:pP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2018-2022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57348" name="Прямоугольник 4"/>
          <p:cNvSpPr>
            <a:spLocks noChangeArrowheads="1"/>
          </p:cNvSpPr>
          <p:nvPr/>
        </p:nvSpPr>
        <p:spPr bwMode="auto">
          <a:xfrm>
            <a:off x="2472512" y="1138979"/>
            <a:ext cx="6333351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1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altLang="ru-RU" sz="9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равных возможностей для инвалидов и других маломобильных групп населения</a:t>
            </a:r>
          </a:p>
        </p:txBody>
      </p:sp>
      <p:sp>
        <p:nvSpPr>
          <p:cNvPr id="57351" name="Прямоугольник 8"/>
          <p:cNvSpPr>
            <a:spLocks noChangeArrowheads="1"/>
          </p:cNvSpPr>
          <p:nvPr/>
        </p:nvSpPr>
        <p:spPr bwMode="auto">
          <a:xfrm>
            <a:off x="3059113" y="1600543"/>
            <a:ext cx="5257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100" b="1" dirty="0">
                <a:solidFill>
                  <a:srgbClr val="000000"/>
                </a:solidFill>
                <a:latin typeface="Times New Roman"/>
              </a:rPr>
              <a:t>Задачи:</a:t>
            </a:r>
          </a:p>
          <a:p>
            <a:pPr algn="l"/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объективная оценка состояния доступности среды для инвалидов и других маломобильных групп населения;</a:t>
            </a:r>
          </a:p>
          <a:p>
            <a:pPr algn="l"/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2) проведение паспортизации объектов и формирование карт доступности;</a:t>
            </a:r>
          </a:p>
          <a:p>
            <a:pPr algn="l"/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3) обеспечение доступности в приоритетных сферах жизнедеятельности инвалидов;</a:t>
            </a:r>
          </a:p>
          <a:p>
            <a:pPr algn="l"/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4) социальная адаптация инвалидов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8504567"/>
              </p:ext>
            </p:extLst>
          </p:nvPr>
        </p:nvGraphicFramePr>
        <p:xfrm>
          <a:off x="309563" y="2852936"/>
          <a:ext cx="8135938" cy="3356823"/>
        </p:xfrm>
        <a:graphic>
          <a:graphicData uri="http://schemas.openxmlformats.org/drawingml/2006/table">
            <a:tbl>
              <a:tblPr/>
              <a:tblGrid>
                <a:gridCol w="6407952"/>
                <a:gridCol w="863993"/>
                <a:gridCol w="863993"/>
              </a:tblGrid>
              <a:tr h="21443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Объем финансирования муниципальной программы (тыс. рублей)</a:t>
                      </a:r>
                    </a:p>
                  </a:txBody>
                  <a:tcPr marL="9524" marR="9524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2020 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 (план)</a:t>
                      </a:r>
                    </a:p>
                  </a:txBody>
                  <a:tcPr marL="9524" marR="9524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2020  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 (факт)</a:t>
                      </a:r>
                    </a:p>
                  </a:txBody>
                  <a:tcPr marL="9524" marR="9524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456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743,3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743,3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82882">
                <a:tc gridSpan="3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Целевые показатели реализации муниципальной программы</a:t>
                      </a:r>
                      <a:endParaRPr lang="ru-RU" sz="11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6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Доля доступных для инвалидов и других маломобильных групп населения объектов и услуг социальной, транспортной, инженерной инфраструктуры в общем количестве приоритетных объектов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43,5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43,5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Доля детей-инвалидов, которым созданы условия для получения качественного начального общего, основного общего, среднего общего образования, в общей численности детей-инвалидов школьного возраста муниципального образования «Город Майкоп»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Доля дошкольных образовательных организаций, в которых создана универсальная </a:t>
                      </a:r>
                      <a:r>
                        <a:rPr lang="ru-RU" sz="1100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безбарьерная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среда для инклюзивного образования детей-инвалидов, в общем количестве дошкольных образовательных организаций муниципального образования «Город Майкоп»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13,6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14,0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Доля детей-инвалидов в возрасте от 1,5 до 7 лет, охваченных дошкольным образованием, в общей численности детей-инвалидов данного возраста муниципального образования «Город Майкоп»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93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Доля лиц с ограниченными возможностями здоровья и инвалидов, участвующих в творческих коллективах и кружках по интересам, в общей численности этой категории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населения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15,2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15,2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Количество специалистов, работающих с детьми-инвалидами по вопросам, связанным с обеспечением доступности для инвалидов объектов и услуг, прошедших обучение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36,1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36,1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6683" y="948577"/>
            <a:ext cx="2363109" cy="1621614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 bwMode="auto">
          <a:xfrm>
            <a:off x="1979613" y="260351"/>
            <a:ext cx="6553200" cy="64770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marL="0" indent="0" algn="ctr">
              <a:buFont typeface="Georgia" pitchFamily="18" charset="0"/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Arial Black" pitchFamily="34" charset="0"/>
                <a:cs typeface="Aharoni" pitchFamily="2" charset="-79"/>
              </a:rPr>
              <a:t>ЭТАПЫ БЮДЖЕТНОГО ПРОЦЕССА</a:t>
            </a:r>
          </a:p>
        </p:txBody>
      </p:sp>
      <p:pic>
        <p:nvPicPr>
          <p:cNvPr id="21507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45" y="1052736"/>
            <a:ext cx="8382000" cy="549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Выгнутая вправо стрелка 30"/>
          <p:cNvSpPr/>
          <p:nvPr/>
        </p:nvSpPr>
        <p:spPr>
          <a:xfrm rot="5911338">
            <a:off x="5706269" y="5398294"/>
            <a:ext cx="812800" cy="184308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6804025" y="2924175"/>
            <a:ext cx="1919288" cy="1131888"/>
          </a:xfrm>
          <a:prstGeom prst="round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kern="0" dirty="0">
                <a:solidFill>
                  <a:prstClr val="black"/>
                </a:solidFill>
                <a:latin typeface="Cambria"/>
              </a:rPr>
              <a:t>Составление проекта бюджета муниципального образования </a:t>
            </a:r>
          </a:p>
        </p:txBody>
      </p:sp>
      <p:sp>
        <p:nvSpPr>
          <p:cNvPr id="33" name="Выгнутая вправо стрелка 32"/>
          <p:cNvSpPr/>
          <p:nvPr/>
        </p:nvSpPr>
        <p:spPr>
          <a:xfrm rot="19274263">
            <a:off x="8358188" y="1955800"/>
            <a:ext cx="730250" cy="1065213"/>
          </a:xfrm>
          <a:prstGeom prst="curvedLef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kern="0" dirty="0">
              <a:solidFill>
                <a:srgbClr val="FFC000"/>
              </a:solidFill>
              <a:latin typeface="Cambria"/>
            </a:endParaRPr>
          </a:p>
        </p:txBody>
      </p:sp>
      <p:pic>
        <p:nvPicPr>
          <p:cNvPr id="215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50" y="5727700"/>
            <a:ext cx="1865313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2055"/>
            <a:ext cx="8820472" cy="67710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defTabSz="866775">
              <a:defRPr/>
            </a:pPr>
            <a:r>
              <a:rPr lang="ru-RU" sz="1400" b="1" dirty="0"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 «Обеспечение жильем молодых семей»</a:t>
            </a:r>
          </a:p>
          <a:p>
            <a:pPr>
              <a:defRPr/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2018-2022 годы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374" name="Прямоугольник 8"/>
          <p:cNvSpPr>
            <a:spLocks noChangeArrowheads="1"/>
          </p:cNvSpPr>
          <p:nvPr/>
        </p:nvSpPr>
        <p:spPr bwMode="auto">
          <a:xfrm>
            <a:off x="3343275" y="2276475"/>
            <a:ext cx="52578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100" b="1" dirty="0">
                <a:solidFill>
                  <a:srgbClr val="000000"/>
                </a:solidFill>
                <a:latin typeface="Times New Roman"/>
              </a:rPr>
              <a:t>Задачи:</a:t>
            </a:r>
          </a:p>
          <a:p>
            <a:pPr algn="l"/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предоставление молодым семьям - участникам программы социальных выплат на приобретение жилья или строительство индивидуального жилого дома;</a:t>
            </a:r>
          </a:p>
          <a:p>
            <a:pPr algn="l"/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2) создание условий для привлечения молодыми семьями собственных средств, дополнительных финансовых средств кредитных и других организаций, предоставляющих кредиты и займы, в том числе ипотечных жилищных кредитов, для приобретения жилого помещения или строительства индивидуального жилого дома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416750"/>
              </p:ext>
            </p:extLst>
          </p:nvPr>
        </p:nvGraphicFramePr>
        <p:xfrm>
          <a:off x="381000" y="4357482"/>
          <a:ext cx="8367713" cy="1245029"/>
        </p:xfrm>
        <a:graphic>
          <a:graphicData uri="http://schemas.openxmlformats.org/drawingml/2006/table">
            <a:tbl>
              <a:tblPr/>
              <a:tblGrid>
                <a:gridCol w="6552952"/>
                <a:gridCol w="950636"/>
                <a:gridCol w="864125"/>
              </a:tblGrid>
              <a:tr h="34502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Объем финансирования муниципальной программы (тыс. рублей)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2020  год (план)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2020  год (факт)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772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79 750,1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79 750,1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7266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Целевые показатели реализации муниципальной программы</a:t>
                      </a:r>
                      <a:endParaRPr lang="ru-RU" sz="11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/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88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молодых семей, получивших социальные выплаты на приобретение (строительство) жилья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5,0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8389" name="Прямоугольник 3"/>
          <p:cNvSpPr>
            <a:spLocks noChangeArrowheads="1"/>
          </p:cNvSpPr>
          <p:nvPr/>
        </p:nvSpPr>
        <p:spPr bwMode="auto">
          <a:xfrm>
            <a:off x="2915816" y="1387475"/>
            <a:ext cx="568525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1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Предоставление 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поддержки в решении жилищной проблемы молодым семьям</a:t>
            </a: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34" y="2276475"/>
            <a:ext cx="2998787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3375"/>
            <a:ext cx="8569077" cy="80021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defTabSz="866775">
              <a:defRPr/>
            </a:pPr>
            <a:r>
              <a:rPr lang="ru-RU" sz="1400" b="1" dirty="0"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 «Обеспечение малоимущих граждан жилыми помещениями по договорам социального найма в муниципальном образовании «Город Майкоп» </a:t>
            </a:r>
            <a:endParaRPr lang="ru-RU" sz="1400" b="1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defTabSz="866775">
              <a:defRPr/>
            </a:pPr>
            <a:endParaRPr lang="ru-RU" sz="800" b="1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defRPr/>
            </a:pP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2018-2022годы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398" name="Прямоугольник 8"/>
          <p:cNvSpPr>
            <a:spLocks noChangeArrowheads="1"/>
          </p:cNvSpPr>
          <p:nvPr/>
        </p:nvSpPr>
        <p:spPr bwMode="auto">
          <a:xfrm>
            <a:off x="3419872" y="2315939"/>
            <a:ext cx="5256212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100" b="1" dirty="0">
                <a:solidFill>
                  <a:srgbClr val="000000"/>
                </a:solidFill>
                <a:latin typeface="Times New Roman"/>
              </a:rPr>
              <a:t>Задачи:</a:t>
            </a:r>
          </a:p>
          <a:p>
            <a:pPr algn="l"/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признание граждан в установленном порядке малоимущими ;</a:t>
            </a:r>
          </a:p>
          <a:p>
            <a:pPr algn="l"/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2) принятие граждан на учет в качестве нуждающихся в жилых помещениях;</a:t>
            </a:r>
          </a:p>
          <a:p>
            <a:pPr algn="l"/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3) утверждение списка малоимущих граждан, принятых на учет в качестве нуждающихся в жилых помещениях, предоставляемых по договорам социального найма из муниципального жилищного фонда;</a:t>
            </a:r>
          </a:p>
          <a:p>
            <a:pPr algn="l"/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4) проведение переоценки доходов и стоимости имущества граждан, принятых на учет в качестве нуждающихся;</a:t>
            </a:r>
          </a:p>
          <a:p>
            <a:pPr algn="l"/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5) приобретение в муниципальную собственность жилых помещений;</a:t>
            </a:r>
          </a:p>
          <a:p>
            <a:pPr algn="l"/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6) предоставление жилых помещений по договорам социального найма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1953457"/>
              </p:ext>
            </p:extLst>
          </p:nvPr>
        </p:nvGraphicFramePr>
        <p:xfrm>
          <a:off x="323850" y="4365625"/>
          <a:ext cx="8424863" cy="1245029"/>
        </p:xfrm>
        <a:graphic>
          <a:graphicData uri="http://schemas.openxmlformats.org/drawingml/2006/table">
            <a:tbl>
              <a:tblPr/>
              <a:tblGrid>
                <a:gridCol w="6610178"/>
                <a:gridCol w="950596"/>
                <a:gridCol w="864089"/>
              </a:tblGrid>
              <a:tr h="34502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Объем финансирования муниципальной программы (тыс. рублей)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2020  год (план)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2020  год (факт)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772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1 686,6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1 686,6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7266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Целевые показатели реализации муниципальной программы</a:t>
                      </a:r>
                      <a:endParaRPr lang="ru-RU" sz="11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/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772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малоимущих граждан (семей), улучшивших жилищные условия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0,035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0,035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9413" name="Прямоугольник 3"/>
          <p:cNvSpPr>
            <a:spLocks noChangeArrowheads="1"/>
          </p:cNvSpPr>
          <p:nvPr/>
        </p:nvSpPr>
        <p:spPr bwMode="auto">
          <a:xfrm>
            <a:off x="646113" y="1387475"/>
            <a:ext cx="79216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Осуществление 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социальных прав граждан, нуждающихся в улучшении жилищных условий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05" y="1988840"/>
            <a:ext cx="3112719" cy="2112203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3375"/>
            <a:ext cx="8569077" cy="80021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defTabSz="866775">
              <a:defRPr/>
            </a:pPr>
            <a:r>
              <a:rPr lang="ru-RU" sz="1400" b="1" dirty="0"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 </a:t>
            </a:r>
            <a:r>
              <a:rPr lang="ru-RU" sz="14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«Профилактика безнадзорности и правонарушений несовершеннолетних в </a:t>
            </a:r>
            <a:r>
              <a:rPr lang="ru-RU" sz="1400" b="1" dirty="0">
                <a:latin typeface="Times New Roman" pitchFamily="18" charset="0"/>
                <a:ea typeface="+mj-ea"/>
                <a:cs typeface="Times New Roman" pitchFamily="18" charset="0"/>
              </a:rPr>
              <a:t>муниципальном образовании «Город Майкоп» </a:t>
            </a:r>
            <a:endParaRPr lang="ru-RU" sz="1400" b="1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defTabSz="866775">
              <a:defRPr/>
            </a:pPr>
            <a:endParaRPr lang="ru-RU" sz="800" b="1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defRPr/>
            </a:pP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2018-2022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3123456" y="1539061"/>
            <a:ext cx="532839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1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alt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Повышение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эффективности профилактики безнадзорности и правонарушений несовершеннолетних в муниципальном образовании «Город Майкоп».</a:t>
            </a:r>
          </a:p>
        </p:txBody>
      </p:sp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3563888" y="2425997"/>
            <a:ext cx="5184874" cy="112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t"/>
            <a:r>
              <a:rPr lang="ru-RU" altLang="ru-RU" sz="1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alt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28600" indent="-228600" algn="l" fontAlgn="t">
              <a:buAutoNum type="arabicPeriod"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условий для формирования здорового образа жизни несовершеннолетних граждан, путем привлечения их к занятиям физической культурой и спортом;</a:t>
            </a:r>
          </a:p>
          <a:p>
            <a:pPr marL="228600" indent="-228600" algn="l" fontAlgn="t">
              <a:buAutoNum type="arabicPeriod"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Предупреждение безнадзорности и правонарушений несовершеннолетних, выявление и устранение причин, способствующих этому.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738690"/>
              </p:ext>
            </p:extLst>
          </p:nvPr>
        </p:nvGraphicFramePr>
        <p:xfrm>
          <a:off x="467642" y="4077072"/>
          <a:ext cx="8424863" cy="2134654"/>
        </p:xfrm>
        <a:graphic>
          <a:graphicData uri="http://schemas.openxmlformats.org/drawingml/2006/table">
            <a:tbl>
              <a:tblPr/>
              <a:tblGrid>
                <a:gridCol w="6610178"/>
                <a:gridCol w="950596"/>
                <a:gridCol w="864089"/>
              </a:tblGrid>
              <a:tr h="34502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Объем финансирования муниципальной программы (тыс. рублей)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2020  год (план)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2020  год (факт)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772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7266">
                <a:tc gridSpan="3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Целевые показатели реализации муниципальной программы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772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несовершеннолетних с </a:t>
                      </a:r>
                      <a:r>
                        <a:rPr lang="ru-RU" sz="1100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девиантным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поведением, вовлеченных в занятия физической культурой и спортом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49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72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несовершеннолетних детей, состоящих на профилактическом учете, в общем числе детского населения муниципального образования «Город Майкоп»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0,24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0,17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72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несовершеннолетних детей, совершивших административные правонарушения, в общем числе детского населения муниципального образования «Город Майкоп»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0,16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0,23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72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несовершеннолетних детей, совершивших преступления, в общем числе детского населения муниципального образования «Город Майкоп»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0,09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0,09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6"/>
            <a:ext cx="2931681" cy="237626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2612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3375"/>
            <a:ext cx="8569077" cy="80021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defTabSz="866775">
              <a:defRPr/>
            </a:pPr>
            <a:r>
              <a:rPr lang="ru-RU" sz="1400" b="1" dirty="0"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 «Формирование благоприятной инвестиционной среды</a:t>
            </a:r>
          </a:p>
          <a:p>
            <a:pPr defTabSz="866775">
              <a:defRPr/>
            </a:pPr>
            <a:r>
              <a:rPr lang="ru-RU" sz="1400" b="1" dirty="0">
                <a:latin typeface="Times New Roman" pitchFamily="18" charset="0"/>
                <a:ea typeface="+mj-ea"/>
                <a:cs typeface="Times New Roman" pitchFamily="18" charset="0"/>
              </a:rPr>
              <a:t> муниципального образования «Город Майкоп</a:t>
            </a:r>
            <a:r>
              <a:rPr lang="ru-RU" sz="14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»</a:t>
            </a:r>
          </a:p>
          <a:p>
            <a:pPr defTabSz="866775">
              <a:defRPr/>
            </a:pPr>
            <a:endParaRPr lang="ru-RU" sz="800" b="1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defRPr/>
            </a:pP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2018-2022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60422" name="Прямоугольник 8"/>
          <p:cNvSpPr>
            <a:spLocks noChangeArrowheads="1"/>
          </p:cNvSpPr>
          <p:nvPr/>
        </p:nvSpPr>
        <p:spPr bwMode="auto">
          <a:xfrm>
            <a:off x="3563938" y="2276475"/>
            <a:ext cx="5256212" cy="180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100" b="1" dirty="0">
                <a:solidFill>
                  <a:srgbClr val="000000"/>
                </a:solidFill>
                <a:latin typeface="Times New Roman"/>
              </a:rPr>
              <a:t>Задачи:</a:t>
            </a:r>
          </a:p>
          <a:p>
            <a:pPr algn="l"/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формирование благоприятного предпринимательского климата и условий для ведения бизнеса с привлечением новых инновационных технологий;</a:t>
            </a:r>
          </a:p>
          <a:p>
            <a:pPr algn="l"/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2) дальнейшее развитие </a:t>
            </a:r>
            <a:r>
              <a:rPr lang="ru-RU" altLang="ru-RU" sz="11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выставочно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ярмарочной деятельности муниципального образования </a:t>
            </a:r>
            <a:r>
              <a:rPr lang="ru-RU" sz="1100" dirty="0">
                <a:latin typeface="Times New Roman"/>
                <a:ea typeface="Times New Roman"/>
              </a:rPr>
              <a:t>«Город Майкоп</a:t>
            </a:r>
            <a:r>
              <a:rPr lang="ru-RU" sz="1100" dirty="0" smtClean="0">
                <a:latin typeface="Times New Roman"/>
                <a:ea typeface="Times New Roman"/>
              </a:rPr>
              <a:t>» 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презентации инвестиционного потенциала города среди заинтересованных деловых кругов России и за рубежом;</a:t>
            </a:r>
          </a:p>
          <a:p>
            <a:pPr algn="l"/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3) развитие инфраструктуры инновационной сферы;</a:t>
            </a:r>
          </a:p>
          <a:p>
            <a:pPr algn="l"/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4) мобилизация инвестиционных ресурсов муниципального образования и обеспечение их эффективного использования посредством формирования инвестиционных проектов и площадок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590413"/>
              </p:ext>
            </p:extLst>
          </p:nvPr>
        </p:nvGraphicFramePr>
        <p:xfrm>
          <a:off x="323850" y="4365625"/>
          <a:ext cx="8424863" cy="1257723"/>
        </p:xfrm>
        <a:graphic>
          <a:graphicData uri="http://schemas.openxmlformats.org/drawingml/2006/table">
            <a:tbl>
              <a:tblPr/>
              <a:tblGrid>
                <a:gridCol w="6610178"/>
                <a:gridCol w="950596"/>
                <a:gridCol w="864089"/>
              </a:tblGrid>
              <a:tr h="34502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Объем финансирования муниципальной программы (тыс. рублей)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2020  год (план)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2020  год (факт)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772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7271">
                <a:tc gridSpan="3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Целевые показатели реализации муниципальной программы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4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7726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Объем инвестиций в основной капитал в расчете на 1 жителя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30,9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47,3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72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сформированных инвестиционных площадок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72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сформированных инвестиционных проектов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0437" name="Прямоугольник 3"/>
          <p:cNvSpPr>
            <a:spLocks noChangeArrowheads="1"/>
          </p:cNvSpPr>
          <p:nvPr/>
        </p:nvSpPr>
        <p:spPr bwMode="auto">
          <a:xfrm>
            <a:off x="646113" y="1387475"/>
            <a:ext cx="792162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altLang="ru-RU" sz="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условий для привлечения инвестиций в экономику муниципального образования "Город Майкоп"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48734"/>
            <a:ext cx="3378140" cy="2144362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22263"/>
            <a:ext cx="8628385" cy="80021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defTabSz="866775">
              <a:defRPr/>
            </a:pPr>
            <a:r>
              <a:rPr lang="ru-RU" sz="1400" b="1" dirty="0"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«Энергосбережение и повышение энергетической эффективности в муниципальном образовании «Город Майкоп</a:t>
            </a:r>
            <a:r>
              <a:rPr lang="ru-RU" sz="14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»</a:t>
            </a:r>
          </a:p>
          <a:p>
            <a:pPr defTabSz="866775">
              <a:defRPr/>
            </a:pPr>
            <a:endParaRPr lang="ru-RU" sz="800" b="1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defRPr/>
            </a:pP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2018-2022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61444" name="Прямоугольник 4"/>
          <p:cNvSpPr>
            <a:spLocks noChangeArrowheads="1"/>
          </p:cNvSpPr>
          <p:nvPr/>
        </p:nvSpPr>
        <p:spPr bwMode="auto">
          <a:xfrm>
            <a:off x="2699792" y="1231126"/>
            <a:ext cx="633606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1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Энергосбережение 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повышение энергетической эффективности в муниципальном образовании </a:t>
            </a:r>
            <a:r>
              <a:rPr lang="ru-RU" sz="1100" dirty="0">
                <a:latin typeface="Times New Roman"/>
                <a:ea typeface="Times New Roman"/>
              </a:rPr>
              <a:t>«Город Майкоп»</a:t>
            </a:r>
            <a:endParaRPr lang="ru-RU" altLang="ru-RU" sz="11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47" name="Прямоугольник 8"/>
          <p:cNvSpPr>
            <a:spLocks noChangeArrowheads="1"/>
          </p:cNvSpPr>
          <p:nvPr/>
        </p:nvSpPr>
        <p:spPr bwMode="auto">
          <a:xfrm>
            <a:off x="3059113" y="1977231"/>
            <a:ext cx="5257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100" b="1" dirty="0">
                <a:solidFill>
                  <a:srgbClr val="000000"/>
                </a:solidFill>
                <a:latin typeface="Times New Roman"/>
              </a:rPr>
              <a:t>Задачи:</a:t>
            </a:r>
          </a:p>
          <a:p>
            <a:pPr algn="l"/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внедрение энергосберегающих технологий в муниципальном секторе;</a:t>
            </a:r>
          </a:p>
          <a:p>
            <a:pPr algn="l"/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2) информирование потребителей по вопросам энергосбережения и популяризации идей социально ответственного потребления энергетических ресурсов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347214"/>
              </p:ext>
            </p:extLst>
          </p:nvPr>
        </p:nvGraphicFramePr>
        <p:xfrm>
          <a:off x="331912" y="3140968"/>
          <a:ext cx="8135938" cy="3042279"/>
        </p:xfrm>
        <a:graphic>
          <a:graphicData uri="http://schemas.openxmlformats.org/drawingml/2006/table">
            <a:tbl>
              <a:tblPr/>
              <a:tblGrid>
                <a:gridCol w="6407952"/>
                <a:gridCol w="863993"/>
                <a:gridCol w="863993"/>
              </a:tblGrid>
              <a:tr h="21443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Объем финансирования муниципальной программы (тыс. рублей)</a:t>
                      </a:r>
                    </a:p>
                  </a:txBody>
                  <a:tcPr marL="9524" marR="9524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2020  год (план)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2020  год (факт)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456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23 022,3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20 542,0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5605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Целевые показатели реализации муниципальной программы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Удельный расход тепловой энергии органами местного самоуправления и муниципальными учреждениями муниципального образования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«Город Майкоп»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, расчеты за которую осуществляются с использованием приборов учета (в расчете на 1 квадратный метр общей площади), Гкал/м2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0,091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0,095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Удельный расход тепловой энергии органами местного самоуправления и муниципальными учреждениями муниципального образования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«Город Майкоп»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, расчеты за которую осуществляются с применением расчетных способов (в расчете на 1 квадратный метр общей площади), Гкал/м2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0,136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0,14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Удельный расход холодной воды на снабжение органов местного самоуправления и муниципальных учреждений муниципального образования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«Город Майкоп» 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(в расчете на 1 человека в год), м3/ чел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1,375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1,041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Удельный расход горячей воды на снабжение органов местного самоуправления и муниципальных учреждений муниципального образования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«Город Майкоп» 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(в расчете на 1 человека в год), м3/ чел.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0,488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0,323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Удельный расход природного газа на снабжение органов местного самоуправления и муниципальных учреждений муниципального образования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«Город Майкоп» 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(в расчете на 1 человека в год), тыс. м3/ чел.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0,002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0,002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Удельный расход электрической энергии на обеспечение органов местного самоуправления и муниципальных учреждений муниципального образования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«Город Майкоп» 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(в расчете на 1 квадратный метр общей площади), </a:t>
                      </a:r>
                      <a:r>
                        <a:rPr lang="ru-RU" sz="10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кВтч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/ м2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20,923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16,823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28366"/>
            <a:ext cx="2735585" cy="2168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0538" y="322263"/>
            <a:ext cx="8461375" cy="86201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defTabSz="866775">
              <a:defRPr/>
            </a:pPr>
            <a:r>
              <a:rPr lang="ru-RU" sz="1400" b="1" dirty="0"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«Информатизация Администрации</a:t>
            </a:r>
          </a:p>
          <a:p>
            <a:pPr defTabSz="866775">
              <a:defRPr/>
            </a:pPr>
            <a:r>
              <a:rPr lang="ru-RU" sz="1400" b="1" dirty="0">
                <a:latin typeface="Times New Roman" pitchFamily="18" charset="0"/>
                <a:ea typeface="+mj-ea"/>
                <a:cs typeface="Times New Roman" pitchFamily="18" charset="0"/>
              </a:rPr>
              <a:t> муниципального образования «Город Майкоп»</a:t>
            </a:r>
          </a:p>
          <a:p>
            <a:pPr>
              <a:defRPr/>
            </a:pP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2018-2022годы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468" name="Прямоугольник 4"/>
          <p:cNvSpPr>
            <a:spLocks noChangeArrowheads="1"/>
          </p:cNvSpPr>
          <p:nvPr/>
        </p:nvSpPr>
        <p:spPr bwMode="auto">
          <a:xfrm>
            <a:off x="305694" y="1323058"/>
            <a:ext cx="849788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Совершенствование 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системы предоставления муниципальных услуг населению на основе информационных и телекоммуникационных технологий и повышение открытости информации о деятельности органов местного самоуправления и расширение возможностей доступа к ней</a:t>
            </a:r>
          </a:p>
        </p:txBody>
      </p:sp>
      <p:sp>
        <p:nvSpPr>
          <p:cNvPr id="62471" name="Прямоугольник 8"/>
          <p:cNvSpPr>
            <a:spLocks noChangeArrowheads="1"/>
          </p:cNvSpPr>
          <p:nvPr/>
        </p:nvSpPr>
        <p:spPr bwMode="auto">
          <a:xfrm>
            <a:off x="3508598" y="1996232"/>
            <a:ext cx="506775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000000"/>
                </a:solidFill>
                <a:latin typeface="Times New Roman"/>
              </a:rPr>
              <a:t>Задачи:</a:t>
            </a:r>
          </a:p>
          <a:p>
            <a:pPr algn="l"/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создание и развитие современной информационной и телекоммуникационной инфраструктуры Администрации муниципального образования </a:t>
            </a:r>
            <a:r>
              <a:rPr lang="ru-RU" sz="1100" dirty="0">
                <a:latin typeface="Times New Roman"/>
                <a:ea typeface="Times New Roman"/>
              </a:rPr>
              <a:t>«Город Майкоп</a:t>
            </a:r>
            <a:r>
              <a:rPr lang="ru-RU" sz="1100" dirty="0" smtClean="0">
                <a:latin typeface="Times New Roman"/>
                <a:ea typeface="Times New Roman"/>
              </a:rPr>
              <a:t>»;</a:t>
            </a:r>
            <a:endParaRPr lang="ru-RU" altLang="ru-RU" sz="11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2) развитие специальных информационных и информационно-технологических систем обеспечения деятельности Администрации муниципального образования </a:t>
            </a:r>
            <a:r>
              <a:rPr lang="ru-RU" sz="1100" dirty="0">
                <a:latin typeface="Times New Roman"/>
                <a:ea typeface="Times New Roman"/>
              </a:rPr>
              <a:t>«Город Майкоп</a:t>
            </a:r>
            <a:r>
              <a:rPr lang="ru-RU" sz="1100" dirty="0" smtClean="0">
                <a:latin typeface="Times New Roman"/>
                <a:ea typeface="Times New Roman"/>
              </a:rPr>
              <a:t>»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том числе систем электронного документооборота;</a:t>
            </a:r>
          </a:p>
          <a:p>
            <a:pPr algn="l"/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3) развитие сервисов для упрощения процедур взаимодействия населения и органов местного самоуправления муниципального образования </a:t>
            </a:r>
            <a:r>
              <a:rPr lang="ru-RU" sz="1100" dirty="0" smtClean="0">
                <a:latin typeface="Times New Roman"/>
                <a:ea typeface="Times New Roman"/>
              </a:rPr>
              <a:t>«</a:t>
            </a:r>
            <a:r>
              <a:rPr lang="ru-RU" sz="1100" dirty="0">
                <a:latin typeface="Times New Roman"/>
                <a:ea typeface="Times New Roman"/>
              </a:rPr>
              <a:t>Город Майкоп</a:t>
            </a:r>
            <a:r>
              <a:rPr lang="ru-RU" sz="1100" dirty="0" smtClean="0">
                <a:latin typeface="Times New Roman"/>
                <a:ea typeface="Times New Roman"/>
              </a:rPr>
              <a:t>» 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использованием информационно-коммуникационных технологий в различных сферах;</a:t>
            </a:r>
          </a:p>
          <a:p>
            <a:pPr algn="l"/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4) получение доступа к сервисам 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«Электронного правительства»;</a:t>
            </a:r>
            <a:endParaRPr lang="ru-RU" altLang="ru-RU" sz="11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5) обеспечение защиты информации на объектах информатизации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544787"/>
              </p:ext>
            </p:extLst>
          </p:nvPr>
        </p:nvGraphicFramePr>
        <p:xfrm>
          <a:off x="469308" y="4130929"/>
          <a:ext cx="8137525" cy="2727770"/>
        </p:xfrm>
        <a:graphic>
          <a:graphicData uri="http://schemas.openxmlformats.org/drawingml/2006/table">
            <a:tbl>
              <a:tblPr/>
              <a:tblGrid>
                <a:gridCol w="6408132"/>
                <a:gridCol w="864162"/>
                <a:gridCol w="865231"/>
              </a:tblGrid>
              <a:tr h="29930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Объем финансирования муниципальной программы (тыс. рублей)</a:t>
                      </a:r>
                    </a:p>
                  </a:txBody>
                  <a:tcPr marL="9526" marR="9526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2020  </a:t>
                      </a: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 (план)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2020  </a:t>
                      </a: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 (факт)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541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55492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Целевые показатели реализации муниципальной программы</a:t>
                      </a:r>
                    </a:p>
                  </a:txBody>
                  <a:tcPr marL="9526" marR="9526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028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Доля одновременно подключенных пользователей к СЭД от общего количества зарегистрированных пользователей в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системе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58,6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71,4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016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рабочих мест с доступом к СМЭВ (система межведомственного электронного взаимодействия)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1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Доля пользователей, подключенных к системе объединенных коммуникаций 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86,0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88,8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016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посетителей официального сайта  Администрации 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муниципального образования «Город Майкоп»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1 300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5 627,7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553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Доля серверов общего назначения, обеспеченных неисключительными правами на использование программного обеспечения серверных операционных систем, систем управления базами данных и системы объединенных коммуникаций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581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Calibri"/>
                        </a:rPr>
                        <a:t>Количество автоматизированных рабочих мест структурных подразделений Администрации муниципального образования «Город Майкоп», подключенных к системе «Управления государственным и муниципальным имуществом»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85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72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93" y="2060848"/>
            <a:ext cx="2753493" cy="206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322263"/>
            <a:ext cx="8340353" cy="89255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defTabSz="866775">
              <a:defRPr/>
            </a:pPr>
            <a:r>
              <a:rPr lang="ru-RU" sz="1400" b="1" dirty="0"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«Обеспечение безопасности дорожного движения</a:t>
            </a:r>
          </a:p>
          <a:p>
            <a:pPr defTabSz="866775">
              <a:defRPr/>
            </a:pPr>
            <a:r>
              <a:rPr lang="ru-RU" sz="1400" b="1" dirty="0">
                <a:latin typeface="Times New Roman" pitchFamily="18" charset="0"/>
                <a:ea typeface="+mj-ea"/>
                <a:cs typeface="Times New Roman" pitchFamily="18" charset="0"/>
              </a:rPr>
              <a:t> в муниципальном образовании «Город Майкоп»</a:t>
            </a:r>
          </a:p>
          <a:p>
            <a:pPr>
              <a:defRPr/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2018-2022 годы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492" name="Прямоугольник 4"/>
          <p:cNvSpPr>
            <a:spLocks noChangeArrowheads="1"/>
          </p:cNvSpPr>
          <p:nvPr/>
        </p:nvSpPr>
        <p:spPr bwMode="auto">
          <a:xfrm>
            <a:off x="290512" y="1340768"/>
            <a:ext cx="8497887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сохранности жизни, здоровья граждан и их имущества, гарантии их законных прав на безопасные условия движения на дорогах</a:t>
            </a:r>
          </a:p>
        </p:txBody>
      </p:sp>
      <p:sp>
        <p:nvSpPr>
          <p:cNvPr id="63495" name="Прямоугольник 8"/>
          <p:cNvSpPr>
            <a:spLocks noChangeArrowheads="1"/>
          </p:cNvSpPr>
          <p:nvPr/>
        </p:nvSpPr>
        <p:spPr bwMode="auto">
          <a:xfrm>
            <a:off x="3248025" y="2106287"/>
            <a:ext cx="5256213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"/>
            <a:r>
              <a:rPr lang="ru-RU" sz="1100" b="1" dirty="0">
                <a:solidFill>
                  <a:srgbClr val="000000"/>
                </a:solidFill>
                <a:latin typeface="Times New Roman"/>
              </a:rPr>
              <a:t>Задачи:</a:t>
            </a:r>
          </a:p>
          <a:p>
            <a:pPr algn="l"/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разработка и применение эффективных схем, методов и средств организации дорожного движения;</a:t>
            </a:r>
          </a:p>
          <a:p>
            <a:pPr algn="l"/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2) обустройство пешеходных переходов, прилегающих к образовательным организациям согласно требований национального стандарта РФ;</a:t>
            </a:r>
          </a:p>
          <a:p>
            <a:pPr algn="l"/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3) предупреждение опасного поведения участников дорожного движения;</a:t>
            </a:r>
          </a:p>
          <a:p>
            <a:pPr algn="l"/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4) организация информационно-пропагандистских компаний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3790227"/>
              </p:ext>
            </p:extLst>
          </p:nvPr>
        </p:nvGraphicFramePr>
        <p:xfrm>
          <a:off x="468313" y="3860800"/>
          <a:ext cx="8137525" cy="2451844"/>
        </p:xfrm>
        <a:graphic>
          <a:graphicData uri="http://schemas.openxmlformats.org/drawingml/2006/table">
            <a:tbl>
              <a:tblPr/>
              <a:tblGrid>
                <a:gridCol w="6369425"/>
                <a:gridCol w="903938"/>
                <a:gridCol w="864162"/>
              </a:tblGrid>
              <a:tr h="21443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Объем финансирования муниципальной программы (тыс. рублей)</a:t>
                      </a:r>
                    </a:p>
                  </a:txBody>
                  <a:tcPr marL="9526" marR="9526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2020  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 (план)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2020  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 (факт)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456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5 895,0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2 619,5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5605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3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Целевые показатели реализации муниципальной программы</a:t>
                      </a:r>
                      <a:endParaRPr lang="ru-RU" sz="11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/>
                      <a:endParaRPr lang="ru-RU" sz="3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261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</a:rPr>
                        <a:t>Доля обустроенных пешеходных переходов от общего количества пешеходных переходов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32,6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нерегулируемых пешеходных переходов и мест массового перехода детей вблизи образовательных организаций, оборудованных в соответствии с требованиями национального стандарта РФ, к общему числу нерегулируемых пешеходных переходов и мест массового перехода детей вблизи образовательных организаций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98,5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68,7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Процент охвата детей, обученных безопасному поведению на дороге, к общему количеству детей в общеобразовательных организациях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97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91,7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обеспеченности общеобразовательных организаций всероссийской газетой «Добрая дорога детства»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100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0899" y1="80952" x2="80899" y2="80952"/>
                        <a14:foregroundMark x1="92884" y1="81481" x2="92884" y2="81481"/>
                        <a14:foregroundMark x1="72659" y1="28042" x2="72659" y2="28042"/>
                        <a14:foregroundMark x1="77154" y1="35979" x2="77154" y2="35979"/>
                        <a14:foregroundMark x1="85768" y1="32275" x2="85768" y2="32275"/>
                        <a14:foregroundMark x1="69288" y1="13228" x2="69288" y2="13228"/>
                        <a14:foregroundMark x1="71536" y1="12169" x2="71536" y2="12169"/>
                        <a14:foregroundMark x1="26592" y1="23280" x2="26592" y2="23280"/>
                        <a14:foregroundMark x1="18727" y1="4233" x2="18727" y2="4233"/>
                        <a14:foregroundMark x1="21723" y1="13228" x2="21723" y2="13228"/>
                        <a14:foregroundMark x1="20599" y1="10053" x2="20599" y2="10053"/>
                        <a14:foregroundMark x1="23970" y1="10053" x2="23970" y2="10053"/>
                        <a14:foregroundMark x1="51311" y1="48148" x2="51311" y2="48148"/>
                        <a14:foregroundMark x1="50936" y1="37037" x2="50936" y2="37037"/>
                        <a14:foregroundMark x1="52434" y1="82011" x2="52434" y2="82011"/>
                        <a14:foregroundMark x1="71910" y1="80952" x2="71910" y2="809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40933"/>
            <a:ext cx="2407365" cy="1704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333375"/>
            <a:ext cx="8353623" cy="80021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defTabSz="866775">
              <a:defRPr/>
            </a:pPr>
            <a:r>
              <a:rPr lang="ru-RU" sz="1400" b="1" dirty="0"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«Развитие системы  образования </a:t>
            </a:r>
          </a:p>
          <a:p>
            <a:pPr defTabSz="866775">
              <a:defRPr/>
            </a:pPr>
            <a:r>
              <a:rPr lang="ru-RU" sz="1400" b="1" dirty="0">
                <a:latin typeface="Times New Roman" pitchFamily="18" charset="0"/>
                <a:ea typeface="+mj-ea"/>
                <a:cs typeface="Times New Roman" pitchFamily="18" charset="0"/>
              </a:rPr>
              <a:t>муниципального образования «Город Майкоп</a:t>
            </a:r>
            <a:r>
              <a:rPr lang="ru-RU" sz="14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»</a:t>
            </a:r>
          </a:p>
          <a:p>
            <a:pPr defTabSz="866775">
              <a:defRPr/>
            </a:pPr>
            <a:endParaRPr lang="ru-RU" sz="800" b="1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defRPr/>
            </a:pP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Срок реализации: 2018 – 2024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годы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516" name="Прямоугольник 4"/>
          <p:cNvSpPr>
            <a:spLocks noChangeArrowheads="1"/>
          </p:cNvSpPr>
          <p:nvPr/>
        </p:nvSpPr>
        <p:spPr bwMode="auto">
          <a:xfrm>
            <a:off x="323850" y="1548495"/>
            <a:ext cx="84963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Обеспечение повышения качества и доступности образования в муниципальном образовании </a:t>
            </a:r>
            <a:r>
              <a:rPr lang="ru-RU" sz="1100" dirty="0">
                <a:latin typeface="Times New Roman"/>
                <a:ea typeface="Times New Roman"/>
              </a:rPr>
              <a:t>«Город Майкоп»</a:t>
            </a:r>
            <a:endParaRPr lang="ru-RU" altLang="ru-RU" sz="11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519" name="Прямоугольник 8"/>
          <p:cNvSpPr>
            <a:spLocks noChangeArrowheads="1"/>
          </p:cNvSpPr>
          <p:nvPr/>
        </p:nvSpPr>
        <p:spPr bwMode="auto">
          <a:xfrm>
            <a:off x="4140200" y="2249488"/>
            <a:ext cx="424822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000000"/>
                </a:solidFill>
                <a:latin typeface="Times New Roman"/>
              </a:rPr>
              <a:t>Задачи:</a:t>
            </a:r>
          </a:p>
          <a:p>
            <a:pPr algn="l"/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повышение качества и доступности дошкольного образования;</a:t>
            </a:r>
          </a:p>
          <a:p>
            <a:pPr algn="l"/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2) повышение качества и доступности начального общего, основного общего, среднего общего образования;</a:t>
            </a:r>
          </a:p>
          <a:p>
            <a:pPr algn="l"/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3) повышение качества и доступности дополнительного образования;</a:t>
            </a:r>
          </a:p>
          <a:p>
            <a:pPr algn="l"/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4) повышение качества управления муниципальной системой образования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1241150"/>
              </p:ext>
            </p:extLst>
          </p:nvPr>
        </p:nvGraphicFramePr>
        <p:xfrm>
          <a:off x="647600" y="4293096"/>
          <a:ext cx="8137525" cy="1730868"/>
        </p:xfrm>
        <a:graphic>
          <a:graphicData uri="http://schemas.openxmlformats.org/drawingml/2006/table">
            <a:tbl>
              <a:tblPr/>
              <a:tblGrid>
                <a:gridCol w="6625242"/>
                <a:gridCol w="792148"/>
                <a:gridCol w="720135"/>
              </a:tblGrid>
              <a:tr h="34501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Объем финансирования </a:t>
                      </a: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муниципальной 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программы (тыс. рублей)</a:t>
                      </a:r>
                    </a:p>
                  </a:txBody>
                  <a:tcPr marL="9526" marR="9526" marT="95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2020</a:t>
                      </a:r>
                      <a:r>
                        <a:rPr lang="ru-RU" sz="11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 (план)</a:t>
                      </a:r>
                    </a:p>
                  </a:txBody>
                  <a:tcPr marL="9526" marR="9526" marT="953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2020  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 (факт)</a:t>
                      </a:r>
                    </a:p>
                  </a:txBody>
                  <a:tcPr marL="9526" marR="9526" marT="953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772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2 364 798,2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3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2 361 010,1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3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7273">
                <a:tc gridSpan="3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Целевые показатели реализации муниципальной программы</a:t>
                      </a:r>
                      <a:endParaRPr lang="ru-RU" sz="11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  <a:p>
                      <a:pPr algn="l" fontAlgn="b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5253" marR="5253" marT="5257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53" marR="5253" marT="5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53" marR="5253" marT="5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8528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Доля родителей, удовлетворённых качеством дошкольного, общего и дополнительного образования, к общему числу родителей, %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5253" marR="5253" marT="5257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91,3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93,1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5986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Доля образовательных организаций, повысивших качество деятельности - образовательной, финансово - экономической, материально-технической, к общему числу образовательных организаций, %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5253" marR="5253" marT="5257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75,5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78,0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979383"/>
            <a:ext cx="2880320" cy="2241706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333375"/>
            <a:ext cx="8353623" cy="123110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defTabSz="866775">
              <a:defRPr/>
            </a:pPr>
            <a:r>
              <a:rPr lang="ru-RU" sz="1400" b="1" dirty="0"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</a:t>
            </a:r>
            <a:r>
              <a:rPr lang="ru-RU" sz="14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«Переселение граждан из жилых помещений, которые в установленном порядке признаны непригодными для проживания и ремонту и реконструкции не подлежат, из жилых помещений, признанных непригодными для проживания и расположенных в аварийных многоквартирных домах муниципального </a:t>
            </a:r>
            <a:r>
              <a:rPr lang="ru-RU" sz="1400" b="1" dirty="0">
                <a:latin typeface="Times New Roman" pitchFamily="18" charset="0"/>
                <a:ea typeface="+mj-ea"/>
                <a:cs typeface="Times New Roman" pitchFamily="18" charset="0"/>
              </a:rPr>
              <a:t>образования «Город Майкоп</a:t>
            </a:r>
            <a:r>
              <a:rPr lang="ru-RU" sz="14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»</a:t>
            </a:r>
          </a:p>
          <a:p>
            <a:pPr defTabSz="866775">
              <a:defRPr/>
            </a:pPr>
            <a:endParaRPr lang="ru-RU" sz="800" b="1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defRPr/>
            </a:pP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2018-2024 годы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89338" y="1557471"/>
            <a:ext cx="5603837" cy="75405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defTabSz="866775"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pPr defTabSz="866775">
              <a:defRPr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Предоставление жилья гражданам, нуждающимся в переселении, а также обеспечение комфортных и безопасных условий для их проживания.</a:t>
            </a:r>
          </a:p>
          <a:p>
            <a:pPr defTabSz="866775">
              <a:defRPr/>
            </a:pPr>
            <a:endParaRPr lang="ru-RU" sz="1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74596" y="2132856"/>
            <a:ext cx="5833319" cy="178510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defTabSz="866775"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Задачи: </a:t>
            </a:r>
          </a:p>
          <a:p>
            <a:pPr marL="228600" indent="-228600" algn="l" fontAlgn="t">
              <a:buAutoNum type="arabicPeriod"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Подготовка технической документации на объекты недвижимости с целью признания их аварийными;</a:t>
            </a:r>
          </a:p>
          <a:p>
            <a:pPr marL="228600" indent="-228600" algn="l" fontAlgn="t">
              <a:buAutoNum type="arabicPeriod"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Формирование муниципального жилищного фонда для переселения граждан из аварийного жилья;</a:t>
            </a:r>
          </a:p>
          <a:p>
            <a:pPr marL="228600" indent="-228600" algn="l" fontAlgn="t">
              <a:buAutoNum type="arabicPeriod"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Выполнение обязательств органа местного самоуправления перед собственниками, проживающими в жилых помещениях, признанных непригодными для проживания и расположенных в аварийных многоквартирных домах;</a:t>
            </a:r>
          </a:p>
          <a:p>
            <a:pPr marL="228600" indent="-228600" algn="l" fontAlgn="t">
              <a:buAutoNum type="arabicPeriod"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Ликвидация неблагоустроенного жилья пониженной капитальности и аварийного жилищного фонда на территории муниципального образования «Город Майкоп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1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789469"/>
              </p:ext>
            </p:extLst>
          </p:nvPr>
        </p:nvGraphicFramePr>
        <p:xfrm>
          <a:off x="251520" y="4149080"/>
          <a:ext cx="8425557" cy="2016225"/>
        </p:xfrm>
        <a:graphic>
          <a:graphicData uri="http://schemas.openxmlformats.org/drawingml/2006/table">
            <a:tbl>
              <a:tblPr/>
              <a:tblGrid>
                <a:gridCol w="6859746"/>
                <a:gridCol w="820186"/>
                <a:gridCol w="745625"/>
              </a:tblGrid>
              <a:tr h="45708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финансирования </a:t>
                      </a:r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муниципальной </a:t>
                      </a: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программы (тыс. рублей)</a:t>
                      </a:r>
                    </a:p>
                  </a:txBody>
                  <a:tcPr marL="9526" marR="9526" marT="95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 </a:t>
                      </a: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(план)</a:t>
                      </a:r>
                    </a:p>
                  </a:txBody>
                  <a:tcPr marL="9526" marR="9526" marT="953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 </a:t>
                      </a: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(факт)</a:t>
                      </a:r>
                    </a:p>
                  </a:txBody>
                  <a:tcPr marL="9526" marR="9526" marT="953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348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1 429,2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3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1 429,2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3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34855">
                <a:tc gridSpan="3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Целевые показатели реализации муниципальной программы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53" marR="5253" marT="5257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53" marR="5253" marT="5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53" marR="5253" marT="5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7676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Удельный вес граждан, получивших жилые помещения, от общего числа граждан, состоящих на учете в качестве нуждающихся в переселении из аварийного жилищного фонда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53" marR="5253" marT="5257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0,69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0,69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1267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dirty="0" smtClean="0">
                          <a:effectLst/>
                          <a:latin typeface="Times New Roman"/>
                          <a:ea typeface="Calibri"/>
                        </a:rPr>
                        <a:t>Удельный вес граждан, переселенных из многоквартирных домов, признанных до 1 января 2017 года аварийными к общему числу граждан, нуждающихся в переселении из многоквартирных домов, признанных таковыми до 1 января 2017 года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53" marR="5253" marT="5257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3868" y1="62500" x2="23868" y2="62500"/>
                        <a14:foregroundMark x1="19342" y1="59615" x2="70370" y2="30769"/>
                        <a14:foregroundMark x1="17284" y1="62500" x2="20988" y2="74038"/>
                        <a14:foregroundMark x1="85597" y1="65865" x2="78601" y2="72596"/>
                        <a14:foregroundMark x1="26749" y1="70673" x2="37449" y2="78846"/>
                        <a14:foregroundMark x1="51029" y1="77404" x2="54321" y2="81731"/>
                        <a14:foregroundMark x1="66667" y1="73077" x2="68724" y2="80288"/>
                        <a14:foregroundMark x1="72016" y1="69712" x2="73251" y2="76923"/>
                        <a14:foregroundMark x1="42798" y1="71154" x2="46914" y2="79327"/>
                        <a14:foregroundMark x1="41152" y1="75481" x2="41564" y2="81731"/>
                        <a14:foregroundMark x1="46091" y1="31250" x2="59671" y2="21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42" y="1230725"/>
            <a:ext cx="2395540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716231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0538" y="322263"/>
            <a:ext cx="8461375" cy="86177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defTabSz="866775">
              <a:defRPr/>
            </a:pPr>
            <a:r>
              <a:rPr lang="ru-RU" sz="1400" b="1" dirty="0"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«Развитие территориального общественного самоуправления</a:t>
            </a:r>
          </a:p>
          <a:p>
            <a:pPr defTabSz="866775">
              <a:defRPr/>
            </a:pPr>
            <a:r>
              <a:rPr lang="ru-RU" sz="1400" b="1" dirty="0">
                <a:latin typeface="Times New Roman" pitchFamily="18" charset="0"/>
                <a:ea typeface="+mj-ea"/>
                <a:cs typeface="Times New Roman" pitchFamily="18" charset="0"/>
              </a:rPr>
              <a:t> в муниципальном образовании «Город Майкоп» </a:t>
            </a:r>
          </a:p>
          <a:p>
            <a:pPr>
              <a:defRPr/>
            </a:pP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68612" name="Прямоугольник 4"/>
          <p:cNvSpPr>
            <a:spLocks noChangeArrowheads="1"/>
          </p:cNvSpPr>
          <p:nvPr/>
        </p:nvSpPr>
        <p:spPr bwMode="auto">
          <a:xfrm>
            <a:off x="306388" y="1439104"/>
            <a:ext cx="8497887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Дальнейшее 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развитие и совершенствование деятельности территориального общественного самоуправления в муниципальном образовании </a:t>
            </a:r>
            <a:r>
              <a:rPr lang="ru-RU" sz="1100" dirty="0">
                <a:latin typeface="Times New Roman"/>
                <a:ea typeface="Times New Roman"/>
              </a:rPr>
              <a:t>«Город Майкоп»</a:t>
            </a:r>
            <a:endParaRPr lang="ru-RU" altLang="ru-RU" sz="11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615" name="Прямоугольник 8"/>
          <p:cNvSpPr>
            <a:spLocks noChangeArrowheads="1"/>
          </p:cNvSpPr>
          <p:nvPr/>
        </p:nvSpPr>
        <p:spPr bwMode="auto">
          <a:xfrm>
            <a:off x="3248025" y="2060575"/>
            <a:ext cx="5256213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100" b="1" dirty="0">
                <a:solidFill>
                  <a:srgbClr val="000000"/>
                </a:solidFill>
                <a:latin typeface="Times New Roman"/>
              </a:rPr>
              <a:t>Задачи:</a:t>
            </a:r>
          </a:p>
          <a:p>
            <a:pPr algn="l"/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создание условий для более широкого вовлечения населения муниципального образования </a:t>
            </a:r>
            <a:r>
              <a:rPr lang="ru-RU" sz="1100" dirty="0">
                <a:latin typeface="Times New Roman"/>
                <a:ea typeface="Times New Roman"/>
              </a:rPr>
              <a:t>«Город Майкоп</a:t>
            </a:r>
            <a:r>
              <a:rPr lang="ru-RU" sz="1100" dirty="0" smtClean="0">
                <a:latin typeface="Times New Roman"/>
                <a:ea typeface="Times New Roman"/>
              </a:rPr>
              <a:t>» 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процесс осуществления собственных инициатив по вопросам местного значения;</a:t>
            </a:r>
          </a:p>
          <a:p>
            <a:pPr algn="l"/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2) совершенствование форм сотрудничества органов местного самоуправления муниципального образования </a:t>
            </a:r>
            <a:r>
              <a:rPr lang="ru-RU" sz="1100" dirty="0">
                <a:latin typeface="Times New Roman"/>
                <a:ea typeface="Times New Roman"/>
              </a:rPr>
              <a:t>«Город Майкоп</a:t>
            </a:r>
            <a:r>
              <a:rPr lang="ru-RU" sz="1100" dirty="0" smtClean="0">
                <a:latin typeface="Times New Roman"/>
                <a:ea typeface="Times New Roman"/>
              </a:rPr>
              <a:t>»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 органами ТОС;</a:t>
            </a:r>
          </a:p>
          <a:p>
            <a:pPr algn="l"/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3) расширение форм эффективной поддержки населения через развитие и совершенствование деятельности ТОС;</a:t>
            </a:r>
          </a:p>
          <a:p>
            <a:pPr algn="l"/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4) вовлечение населения в процессы выработки, принятия, реализации решений органов местного значения и осуществления контроля их исполнения;</a:t>
            </a:r>
          </a:p>
          <a:p>
            <a:pPr algn="l"/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6) дальнейшее совершенствование структуры и форм осуществления деятельности ТОС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766111"/>
              </p:ext>
            </p:extLst>
          </p:nvPr>
        </p:nvGraphicFramePr>
        <p:xfrm>
          <a:off x="490538" y="4149080"/>
          <a:ext cx="8137525" cy="2162175"/>
        </p:xfrm>
        <a:graphic>
          <a:graphicData uri="http://schemas.openxmlformats.org/drawingml/2006/table">
            <a:tbl>
              <a:tblPr/>
              <a:tblGrid>
                <a:gridCol w="6369425"/>
                <a:gridCol w="903938"/>
                <a:gridCol w="864162"/>
              </a:tblGrid>
              <a:tr h="21443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Объем финансирования муниципальной программы (тыс. рублей)</a:t>
                      </a:r>
                    </a:p>
                  </a:txBody>
                  <a:tcPr marL="9526" marR="9526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2020  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 (план)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2020  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 (факт)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456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30 784,4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27 684,5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5605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Целевые показатели реализации муниципальной программы</a:t>
                      </a:r>
                      <a:endParaRPr lang="ru-RU" sz="11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Доля граждан, привлеченных к участию в субботниках по благоустройству территории проживания, от общего количества граждан, проживающих в муниципальном образовании «Город Майкоп»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7,1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Доля граждан, привлеченных к проведению культурных и праздничных мероприятий, от общего количества граждан, проживающих в муниципальном образовании «Город Майкоп»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2,2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1,6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Доля профилактических мероприятий, направленных на снижение уровня преступности, наркомании, пьянства от общего количества мероприятий, проводимых на территории муниципального образования «Город Майкоп»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20,1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22,3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55209"/>
            <a:ext cx="2592288" cy="2121863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55" y="695083"/>
            <a:ext cx="1377702" cy="868871"/>
          </a:xfrm>
          <a:prstGeom prst="rect">
            <a:avLst/>
          </a:prstGeom>
        </p:spPr>
      </p:pic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 bwMode="auto">
          <a:xfrm>
            <a:off x="1926457" y="695083"/>
            <a:ext cx="6778625" cy="692149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marL="0" indent="0" algn="ctr">
              <a:buFont typeface="Georgia" pitchFamily="18" charset="0"/>
              <a:buNone/>
            </a:pPr>
            <a:r>
              <a:rPr lang="ru-RU" sz="18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Налоговая политика в муниципальном образовании «Город Майкоп» в 2020 году была направлена на:</a:t>
            </a:r>
          </a:p>
        </p:txBody>
      </p:sp>
      <p:sp>
        <p:nvSpPr>
          <p:cNvPr id="30723" name="Объект 2"/>
          <p:cNvSpPr>
            <a:spLocks noGrp="1"/>
          </p:cNvSpPr>
          <p:nvPr>
            <p:ph sz="quarter" idx="13"/>
          </p:nvPr>
        </p:nvSpPr>
        <p:spPr>
          <a:xfrm>
            <a:off x="457200" y="1563953"/>
            <a:ext cx="8229600" cy="5105407"/>
          </a:xfrm>
        </p:spPr>
        <p:txBody>
          <a:bodyPr rtlCol="0">
            <a:normAutofit fontScale="92500" lnSpcReduction="20000"/>
          </a:bodyPr>
          <a:lstStyle/>
          <a:p>
            <a:pPr indent="449263" fontAlgn="auto">
              <a:lnSpc>
                <a:spcPct val="80000"/>
              </a:lnSpc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endParaRPr lang="ru-RU" altLang="ru-RU" sz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263" fontAlgn="auto">
              <a:lnSpc>
                <a:spcPct val="80000"/>
              </a:lnSpc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r>
              <a:rPr lang="ru-RU" altLang="ru-RU" sz="1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 взаимодействие органов местного самоуправления и исполнительных органов государственной власти Республики Адыгея, а также территориальных органов федеральных органов власти в целях увеличения поступлений налоговых и неналоговых доходов;</a:t>
            </a:r>
          </a:p>
          <a:p>
            <a:pPr indent="449263" fontAlgn="auto">
              <a:lnSpc>
                <a:spcPct val="80000"/>
              </a:lnSpc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r>
              <a:rPr lang="ru-RU" altLang="ru-RU" sz="1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 осуществление мониторинга законодательства Российской Федерации о налогах и сборах с целью приведения в соответствие с ним муниципальных правовых актов муниципального образования "Город Майкоп";</a:t>
            </a:r>
          </a:p>
          <a:p>
            <a:pPr indent="449263" fontAlgn="auto">
              <a:lnSpc>
                <a:spcPct val="80000"/>
              </a:lnSpc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r>
              <a:rPr lang="ru-RU" altLang="ru-RU" sz="1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3) оптимизации состава налоговых льгот с учетом оценки их социальной и бюджетной эффективности;</a:t>
            </a:r>
          </a:p>
          <a:p>
            <a:pPr indent="449263" fontAlgn="auto">
              <a:lnSpc>
                <a:spcPct val="80000"/>
              </a:lnSpc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r>
              <a:rPr lang="ru-RU" altLang="ru-RU" sz="1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4) проведение мероприятий по повышению эффективности управления муниципальным имуществом, увеличение доходов от использования муниципального имущества;</a:t>
            </a:r>
          </a:p>
          <a:p>
            <a:pPr indent="449263" fontAlgn="auto">
              <a:lnSpc>
                <a:spcPct val="80000"/>
              </a:lnSpc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r>
              <a:rPr lang="ru-RU" altLang="ru-RU" sz="1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5) дальнейшее развитие земельных отношений, выявление незарегистрированных и неиспользуемых земельных участков с целью увеличения доходной части бюджета муниципального образования "Город Майкоп" за счет поступлений земельного налога, аренды и доходов от продажи земельных участков;</a:t>
            </a:r>
          </a:p>
          <a:p>
            <a:pPr indent="449263" fontAlgn="auto">
              <a:lnSpc>
                <a:spcPct val="80000"/>
              </a:lnSpc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r>
              <a:rPr lang="ru-RU" altLang="ru-RU" sz="1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6) дальнейшее совершенствование налогового администрирования, повышение уровня ответственности главных администраторов доходов за качественное прогнозирование доходов бюджета муниципального образования "Город Майкоп" и выполнение в полном объеме утвержденных годовых назначений по доходам бюджета муниципального образования "Город Майкоп";</a:t>
            </a:r>
          </a:p>
          <a:p>
            <a:pPr indent="449263" fontAlgn="auto">
              <a:lnSpc>
                <a:spcPct val="80000"/>
              </a:lnSpc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r>
              <a:rPr lang="ru-RU" altLang="ru-RU" sz="1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7) продолжение работы Межведомственной комиссии по вопросам погашения задолженности по налоговым и неналоговым поступлениям, обеспечения своевременной выплаты заработной платы в хозяйствующих субъектах муниципального образования "Город Майкоп";</a:t>
            </a:r>
          </a:p>
          <a:p>
            <a:pPr indent="449263" fontAlgn="auto">
              <a:lnSpc>
                <a:spcPct val="80000"/>
              </a:lnSpc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r>
              <a:rPr lang="ru-RU" altLang="ru-RU" sz="1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8) усиление </a:t>
            </a:r>
            <a:r>
              <a:rPr lang="ru-RU" altLang="ru-RU" sz="13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претензионно</a:t>
            </a:r>
            <a:r>
              <a:rPr lang="ru-RU" altLang="ru-RU" sz="1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-исковой работы с недоимщиками по неналоговым доходам в бюджет муниципального образования "Город Майкоп";</a:t>
            </a:r>
          </a:p>
          <a:p>
            <a:pPr indent="449263" fontAlgn="auto">
              <a:lnSpc>
                <a:spcPct val="80000"/>
              </a:lnSpc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r>
              <a:rPr lang="ru-RU" altLang="ru-RU" sz="1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9) взаимодействие с налоговыми органами в части повышения уровня собираемости налогов, сокращения недоимки, усиления налоговой дисциплины, улучшения качества администрирования налоговых доходов;</a:t>
            </a:r>
          </a:p>
          <a:p>
            <a:pPr indent="449263" fontAlgn="auto">
              <a:lnSpc>
                <a:spcPct val="80000"/>
              </a:lnSpc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r>
              <a:rPr lang="ru-RU" altLang="ru-RU" sz="1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10) дальнейшее осуществление мероприятий по легализации "теневой" заработной платы в муниципальном образовании "Город Майкоп", определение эффективных методов воздействия на работодателей, скрывающих фактический размер выплачиваемой заработной платы в муниципальном образовании "Город Майкоп", а также имеющих задолженность по уплате налогов и иных обязательных платежей в бюджет муниципального образования "Город Майкоп";</a:t>
            </a:r>
          </a:p>
          <a:p>
            <a:pPr indent="449263" fontAlgn="auto">
              <a:lnSpc>
                <a:spcPct val="80000"/>
              </a:lnSpc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r>
              <a:rPr lang="ru-RU" altLang="ru-RU" sz="1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11) поддержка развития субъектов малого и среднего предпринимательства;</a:t>
            </a:r>
          </a:p>
          <a:p>
            <a:pPr indent="449263" fontAlgn="auto">
              <a:lnSpc>
                <a:spcPct val="80000"/>
              </a:lnSpc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r>
              <a:rPr lang="ru-RU" altLang="ru-RU" sz="1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12) улучшение предпринимательского и инвестиционного климата;</a:t>
            </a:r>
          </a:p>
          <a:p>
            <a:pPr indent="449263" fontAlgn="auto">
              <a:lnSpc>
                <a:spcPct val="80000"/>
              </a:lnSpc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r>
              <a:rPr lang="ru-RU" altLang="ru-RU" sz="1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13) создание благоприятных условий для расширения и развития негосударственного сектора экономики, в том числе малого бизнеса.</a:t>
            </a:r>
            <a:endParaRPr lang="ru-RU" altLang="ru-RU" sz="13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188" y="322263"/>
            <a:ext cx="8340725" cy="923925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 defTabSz="866775">
              <a:defRPr/>
            </a:pPr>
            <a:r>
              <a:rPr lang="ru-RU" sz="1600" b="1" dirty="0"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«Профилактика правонарушений </a:t>
            </a:r>
          </a:p>
          <a:p>
            <a:pPr defTabSz="866775">
              <a:defRPr/>
            </a:pPr>
            <a:r>
              <a:rPr lang="ru-RU" sz="1600" b="1" dirty="0">
                <a:latin typeface="Times New Roman" pitchFamily="18" charset="0"/>
                <a:ea typeface="+mj-ea"/>
                <a:cs typeface="Times New Roman" pitchFamily="18" charset="0"/>
              </a:rPr>
              <a:t>в муниципальном образовании «Город Майкоп»</a:t>
            </a:r>
          </a:p>
          <a:p>
            <a:pPr>
              <a:defRPr/>
            </a:pP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2018-2022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69636" name="Прямоугольник 4"/>
          <p:cNvSpPr>
            <a:spLocks noChangeArrowheads="1"/>
          </p:cNvSpPr>
          <p:nvPr/>
        </p:nvSpPr>
        <p:spPr bwMode="auto">
          <a:xfrm>
            <a:off x="434976" y="1484784"/>
            <a:ext cx="8497887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системы предупреждения и профилактики правонарушений и обеспечение безопасности граждан на территории муниципального образования </a:t>
            </a:r>
            <a:r>
              <a:rPr lang="ru-RU" sz="1100" dirty="0">
                <a:latin typeface="Times New Roman"/>
                <a:ea typeface="Times New Roman"/>
              </a:rPr>
              <a:t>«Город Майкоп»</a:t>
            </a:r>
            <a:endParaRPr lang="ru-RU" altLang="ru-RU" sz="11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639" name="Прямоугольник 8"/>
          <p:cNvSpPr>
            <a:spLocks noChangeArrowheads="1"/>
          </p:cNvSpPr>
          <p:nvPr/>
        </p:nvSpPr>
        <p:spPr bwMode="auto">
          <a:xfrm>
            <a:off x="2665115" y="2084948"/>
            <a:ext cx="557267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000000"/>
                </a:solidFill>
                <a:latin typeface="Times New Roman"/>
              </a:rPr>
              <a:t>Задачи:</a:t>
            </a:r>
          </a:p>
          <a:p>
            <a:pPr algn="l"/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воссоздание системы социальной профилактики правонарушений, направленной на активизацию борьбы с пьянством, алкоголизмом, наркоманией, безнадзорностью несовершеннолетних;</a:t>
            </a:r>
          </a:p>
          <a:p>
            <a:pPr algn="l"/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2) проведение разъяснительной работы среди населения муниципального образования </a:t>
            </a:r>
            <a:r>
              <a:rPr lang="ru-RU" sz="1100" dirty="0">
                <a:latin typeface="Times New Roman"/>
                <a:ea typeface="Times New Roman"/>
              </a:rPr>
              <a:t>«Город Майкоп</a:t>
            </a:r>
            <a:r>
              <a:rPr lang="ru-RU" sz="1100" dirty="0" smtClean="0">
                <a:latin typeface="Times New Roman"/>
                <a:ea typeface="Times New Roman"/>
              </a:rPr>
              <a:t>» 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мерах по противодействию экстремизма, терроризма, а также преступлений против собственности;</a:t>
            </a:r>
          </a:p>
          <a:p>
            <a:pPr algn="l"/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3) профилактика правонарушений в местах массового пребывания граждан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41139"/>
              </p:ext>
            </p:extLst>
          </p:nvPr>
        </p:nvGraphicFramePr>
        <p:xfrm>
          <a:off x="587127" y="3645024"/>
          <a:ext cx="8137525" cy="3095879"/>
        </p:xfrm>
        <a:graphic>
          <a:graphicData uri="http://schemas.openxmlformats.org/drawingml/2006/table">
            <a:tbl>
              <a:tblPr/>
              <a:tblGrid>
                <a:gridCol w="6408132"/>
                <a:gridCol w="864162"/>
                <a:gridCol w="865231"/>
              </a:tblGrid>
              <a:tr h="21443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Объем финансирования муниципальной программы (тыс. рублей)</a:t>
                      </a:r>
                    </a:p>
                  </a:txBody>
                  <a:tcPr marL="9526" marR="9526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2020  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 (план)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2020  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 (факт)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456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5605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Целевые показатели реализации муниципальной программы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3166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Удельный вес населения (из расчёта на 1 жителя), охваченного агитационной информацией по вопросам противодействия экстремизму, терроризму, преступлениям против собственности, действиям при угрозе террористических актов в местах массового пребывания людей, антитеррористической направленности, к общей численности населения муниципального образования «Город Майкоп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9,8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7,9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Удельный вес населения (из расчёта на 1 жителя), охваченного агитационной информацией по профилактике наркомании, алкоголизма и других правонарушений к общей численности населения муниципального образования «Город Майкоп»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1,9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1,8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обучающихся в общеобразовательных организациях (6-11 классы), посетивших занятия по проблемам профилактики безнадзорности и правонарушений несовершеннолетних 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97,5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97,4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обучающихся в общеобразовательных организациях (6-11 классы), высших учебных заведениях, посетивших занятия о профилактике и борьбе с незаконным оборотом и употреблением наркотиков, пьянством и алкоголизмом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73,3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35,7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Процент обеспеченности народных дружинников удостоверениями народных дружинников к общей их численности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100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76" y="1916832"/>
            <a:ext cx="2182178" cy="16146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288" y="322263"/>
            <a:ext cx="8556625" cy="92333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defTabSz="866775">
              <a:defRPr/>
            </a:pPr>
            <a:r>
              <a:rPr lang="ru-RU" sz="1600" b="1" dirty="0"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 «Развитие культуры</a:t>
            </a:r>
          </a:p>
          <a:p>
            <a:pPr defTabSz="866775">
              <a:defRPr/>
            </a:pPr>
            <a:r>
              <a:rPr lang="ru-RU" sz="1600" b="1" dirty="0">
                <a:latin typeface="Times New Roman" pitchFamily="18" charset="0"/>
                <a:ea typeface="+mj-ea"/>
                <a:cs typeface="Times New Roman" pitchFamily="18" charset="0"/>
              </a:rPr>
              <a:t> муниципального образования </a:t>
            </a:r>
            <a:r>
              <a:rPr lang="ru-RU" sz="1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«Город Майкоп»</a:t>
            </a:r>
            <a:endParaRPr lang="ru-RU" sz="1600" b="1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defRPr/>
            </a:pP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Срок реализации: 2018-2024 годы</a:t>
            </a:r>
          </a:p>
        </p:txBody>
      </p:sp>
      <p:sp>
        <p:nvSpPr>
          <p:cNvPr id="70660" name="Прямоугольник 4"/>
          <p:cNvSpPr>
            <a:spLocks noChangeArrowheads="1"/>
          </p:cNvSpPr>
          <p:nvPr/>
        </p:nvSpPr>
        <p:spPr bwMode="auto">
          <a:xfrm>
            <a:off x="290512" y="1196752"/>
            <a:ext cx="8497887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05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r>
              <a:rPr lang="ru-RU" altLang="ru-RU" sz="105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Реализация </a:t>
            </a:r>
            <a:r>
              <a:rPr lang="ru-RU" altLang="ru-RU" sz="10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стратегической роли культуры как духовно-нравственного основания развития личности и государства, единства российского общества</a:t>
            </a:r>
          </a:p>
        </p:txBody>
      </p:sp>
      <p:sp>
        <p:nvSpPr>
          <p:cNvPr id="70663" name="Прямоугольник 8"/>
          <p:cNvSpPr>
            <a:spLocks noChangeArrowheads="1"/>
          </p:cNvSpPr>
          <p:nvPr/>
        </p:nvSpPr>
        <p:spPr bwMode="auto">
          <a:xfrm>
            <a:off x="2661274" y="1700808"/>
            <a:ext cx="5911177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rgbClr val="000000"/>
                </a:solidFill>
                <a:latin typeface="Times New Roman"/>
              </a:rPr>
              <a:t>Задачи:</a:t>
            </a:r>
          </a:p>
          <a:p>
            <a:pPr algn="l"/>
            <a:r>
              <a:rPr lang="ru-RU" altLang="ru-RU" sz="105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10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организация работы библиотек, как информационных, образовательных и культурных центров;</a:t>
            </a:r>
          </a:p>
          <a:p>
            <a:pPr algn="l"/>
            <a:r>
              <a:rPr lang="ru-RU" altLang="ru-RU" sz="10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2) сохранение и развитие многообразия форм и жанров традиционной народной культуры;</a:t>
            </a:r>
          </a:p>
          <a:p>
            <a:pPr algn="l"/>
            <a:r>
              <a:rPr lang="ru-RU" altLang="ru-RU" sz="10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3) повышение уровня исполнительского мастерства учащихся детских школ искусств через участие в фестивалях и конкурсах различного уровня;</a:t>
            </a:r>
          </a:p>
          <a:p>
            <a:pPr algn="l"/>
            <a:r>
              <a:rPr lang="ru-RU" altLang="ru-RU" sz="10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4) укрепление единого культурного пространства, формирование положительного имиджа муниципального образования </a:t>
            </a:r>
            <a:r>
              <a:rPr lang="ru-RU" sz="1050" dirty="0">
                <a:latin typeface="Times New Roman"/>
                <a:ea typeface="Times New Roman"/>
              </a:rPr>
              <a:t>«Город Майкоп</a:t>
            </a:r>
            <a:r>
              <a:rPr lang="ru-RU" sz="1050" dirty="0" smtClean="0">
                <a:latin typeface="Times New Roman"/>
                <a:ea typeface="Times New Roman"/>
              </a:rPr>
              <a:t>», </a:t>
            </a:r>
            <a:r>
              <a:rPr lang="ru-RU" altLang="ru-RU" sz="105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как </a:t>
            </a:r>
            <a:r>
              <a:rPr lang="ru-RU" altLang="ru-RU" sz="10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региона с богатейшей традиционной культурой;</a:t>
            </a:r>
          </a:p>
          <a:p>
            <a:pPr algn="l"/>
            <a:r>
              <a:rPr lang="ru-RU" altLang="ru-RU" sz="10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6) определение культурной политики и основных принципов организации культурной деятельности в муниципальном образовании </a:t>
            </a:r>
            <a:r>
              <a:rPr lang="ru-RU" sz="1050" dirty="0">
                <a:latin typeface="Times New Roman"/>
                <a:ea typeface="Times New Roman"/>
              </a:rPr>
              <a:t>«Город Майкоп»</a:t>
            </a:r>
            <a:endParaRPr lang="ru-RU" altLang="ru-RU" sz="105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5308891"/>
              </p:ext>
            </p:extLst>
          </p:nvPr>
        </p:nvGraphicFramePr>
        <p:xfrm>
          <a:off x="430337" y="3408968"/>
          <a:ext cx="8137525" cy="3341489"/>
        </p:xfrm>
        <a:graphic>
          <a:graphicData uri="http://schemas.openxmlformats.org/drawingml/2006/table">
            <a:tbl>
              <a:tblPr/>
              <a:tblGrid>
                <a:gridCol w="6408132"/>
                <a:gridCol w="865231"/>
                <a:gridCol w="864162"/>
              </a:tblGrid>
              <a:tr h="21443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Объем финансирования муниципальной программы (тыс. рублей)</a:t>
                      </a:r>
                    </a:p>
                  </a:txBody>
                  <a:tcPr marL="9526" marR="9526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2020  </a:t>
                      </a: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 (план)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2020</a:t>
                      </a:r>
                      <a:r>
                        <a:rPr lang="ru-RU" sz="10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 </a:t>
                      </a: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(факт)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456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173 798,9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173 623,2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5605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Целевые показатели реализации муниципальной программы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548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Увеличение количества библиографических записей в электронных каталогах библиотек муниципального образования «Город Майкоп» (по сравнению с предыдущим годом)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2,5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-35,6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392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Увеличение количества посещений библиотек муниципального образования «Город Майкоп» (по сравнению с предыдущим годом)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0,05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3,0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00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Отношение среднемесячной номинальной начисленной заработной платы работников учреждений культуры муниципального образования «Город Майкоп» к среднемесячной номинальной начисленной заработной плате в Республике Адыгея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100,0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100,4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00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Увеличение численности участников культурно-досуговых мероприятий (по сравнению с предыдущим годом)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0,06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-11,3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Увеличение количества культурно-досуговых мероприятий (по сравнению с предыдущим годом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)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0,06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-9,1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Доля лауреатов, дипломантов международных, всероссийских, региональных, республиканских, городских конкурсов от общего числа обучающихся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33,0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34,4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Увеличение количества мероприятий, посвященных значимым событиям культуры и развитию культурного сотрудничества (по сравнению с предыдущим годом)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0,5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-27,3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350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Увеличение численности участников мероприятий, посвященных значимым событиям культуры и развитию культурного сотрудничества (по сравнению с предыдущим годом)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0,5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-15,4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350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Calibri"/>
                        </a:rPr>
                        <a:t>Уровень удовлетворенности населения муниципального образования «Город Майкоп» качеством предоставления муниципальных услуг в сфере культуры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95,7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95,8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485292"/>
            <a:ext cx="2556000" cy="2015716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0514" y="322263"/>
            <a:ext cx="8661400" cy="67710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defTabSz="866775">
              <a:defRPr/>
            </a:pPr>
            <a:r>
              <a:rPr lang="ru-RU" sz="1600" b="1" dirty="0"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 </a:t>
            </a:r>
            <a:r>
              <a:rPr lang="ru-RU" sz="1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«Молодежь </a:t>
            </a:r>
            <a:r>
              <a:rPr lang="ru-RU" sz="1600" b="1" dirty="0">
                <a:latin typeface="Times New Roman" pitchFamily="18" charset="0"/>
                <a:ea typeface="+mj-ea"/>
                <a:cs typeface="Times New Roman" pitchFamily="18" charset="0"/>
              </a:rPr>
              <a:t>столицы </a:t>
            </a:r>
            <a:r>
              <a:rPr lang="ru-RU" sz="1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Адыгеи»</a:t>
            </a:r>
            <a:endParaRPr lang="ru-RU" sz="1600" b="1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defRPr/>
            </a:pP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Срок реализации: 2018-2024 годы</a:t>
            </a:r>
          </a:p>
        </p:txBody>
      </p:sp>
      <p:sp>
        <p:nvSpPr>
          <p:cNvPr id="71684" name="Прямоугольник 4"/>
          <p:cNvSpPr>
            <a:spLocks noChangeArrowheads="1"/>
          </p:cNvSpPr>
          <p:nvPr/>
        </p:nvSpPr>
        <p:spPr bwMode="auto">
          <a:xfrm>
            <a:off x="2019796" y="1268760"/>
            <a:ext cx="676860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1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благоприятных условий и возможностей для успешной социализации и эффективной самореализации молодых людей вне зависимости от социального статуса в целях использования потенциала молодежи в интересах инновационного развития города Майкопа</a:t>
            </a:r>
          </a:p>
        </p:txBody>
      </p:sp>
      <p:sp>
        <p:nvSpPr>
          <p:cNvPr id="71687" name="Прямоугольник 8"/>
          <p:cNvSpPr>
            <a:spLocks noChangeArrowheads="1"/>
          </p:cNvSpPr>
          <p:nvPr/>
        </p:nvSpPr>
        <p:spPr bwMode="auto">
          <a:xfrm>
            <a:off x="3059832" y="2348880"/>
            <a:ext cx="52130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000000"/>
                </a:solidFill>
                <a:latin typeface="Times New Roman"/>
              </a:rPr>
              <a:t>Задачи:</a:t>
            </a:r>
          </a:p>
          <a:p>
            <a:pPr algn="l"/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формирование целостной системы поддержки обладающей лидерскими навыками инициативной и талантливой молодежи;</a:t>
            </a:r>
          </a:p>
          <a:p>
            <a:pPr algn="l"/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2) вовлечение молодежи в социальную практику и ее информирование о потенциальных возможностях собственного развития;</a:t>
            </a:r>
          </a:p>
          <a:p>
            <a:pPr algn="l"/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3) формирование у молодежи российской идентичности и профилактика асоциального поведения, этнического и религиозно-политического экстремизма в молодежной среде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9353727"/>
              </p:ext>
            </p:extLst>
          </p:nvPr>
        </p:nvGraphicFramePr>
        <p:xfrm>
          <a:off x="383061" y="4077071"/>
          <a:ext cx="8210550" cy="2592289"/>
        </p:xfrm>
        <a:graphic>
          <a:graphicData uri="http://schemas.openxmlformats.org/drawingml/2006/table">
            <a:tbl>
              <a:tblPr/>
              <a:tblGrid>
                <a:gridCol w="6442462"/>
                <a:gridCol w="903932"/>
                <a:gridCol w="864156"/>
              </a:tblGrid>
              <a:tr h="39133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Объем финансирования муниципальной программы (тыс. рублей)</a:t>
                      </a:r>
                    </a:p>
                  </a:txBody>
                  <a:tcPr marL="9526" marR="9526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2020  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 (план)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2020  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 (факт)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010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8 133,4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7 803,0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1070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Целевые показатели реализации муниципальной программы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151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</a:rPr>
                        <a:t>Доля молодых людей, принимающих участие в программных мероприятиях в сфере молодежной политики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46,8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19,2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226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</a:rPr>
                        <a:t>Доля детей, подростков и молодежи, посещающих клубы, принимающих участие в мероприятиях, направленных на гражданское становление и нравственное развитие молодежи, привитие навыков здорового образа жизни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10,8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3,8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805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молодежи, охваченной профилактическими акциями и мероприятиями против употребления наркотиков, алкоголя и </a:t>
                      </a:r>
                      <a:r>
                        <a:rPr lang="ru-RU" sz="1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табакокурения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10,9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4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805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</a:rPr>
                        <a:t>Доля граждан муниципального образования «Город Майкоп», вовлеченных в добровольческую (волонтерскую) деятельность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16,9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37" y="1916832"/>
            <a:ext cx="2769318" cy="2022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0513" y="322263"/>
            <a:ext cx="8661400" cy="92333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defTabSz="866775">
              <a:defRPr/>
            </a:pPr>
            <a:r>
              <a:rPr lang="ru-RU" sz="1600" b="1" dirty="0"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 «О противодействии коррупции </a:t>
            </a:r>
          </a:p>
          <a:p>
            <a:pPr defTabSz="866775">
              <a:defRPr/>
            </a:pPr>
            <a:r>
              <a:rPr lang="ru-RU" sz="1600" b="1" dirty="0">
                <a:latin typeface="Times New Roman" pitchFamily="18" charset="0"/>
                <a:ea typeface="+mj-ea"/>
                <a:cs typeface="Times New Roman" pitchFamily="18" charset="0"/>
              </a:rPr>
              <a:t>в муниципальном образовании «Город Майкоп»</a:t>
            </a:r>
          </a:p>
          <a:p>
            <a:pPr>
              <a:defRPr/>
            </a:pP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Срок реализации: 2018 -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72708" name="Прямоугольник 4"/>
          <p:cNvSpPr>
            <a:spLocks noChangeArrowheads="1"/>
          </p:cNvSpPr>
          <p:nvPr/>
        </p:nvSpPr>
        <p:spPr bwMode="auto">
          <a:xfrm>
            <a:off x="290513" y="1412776"/>
            <a:ext cx="849788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системы предупреждения и профилактики коррупционных проявлений</a:t>
            </a:r>
          </a:p>
        </p:txBody>
      </p:sp>
      <p:sp>
        <p:nvSpPr>
          <p:cNvPr id="72711" name="Прямоугольник 8"/>
          <p:cNvSpPr>
            <a:spLocks noChangeArrowheads="1"/>
          </p:cNvSpPr>
          <p:nvPr/>
        </p:nvSpPr>
        <p:spPr bwMode="auto">
          <a:xfrm>
            <a:off x="3280643" y="2060848"/>
            <a:ext cx="5256213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100" b="1" dirty="0">
                <a:solidFill>
                  <a:srgbClr val="000000"/>
                </a:solidFill>
                <a:latin typeface="Times New Roman"/>
              </a:rPr>
              <a:t>Задачи:</a:t>
            </a:r>
          </a:p>
          <a:p>
            <a:pPr algn="l"/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создание единого механизма, свидетельствующего об открытости, доступности, четкой определенности деятельности органов местного самоуправления;</a:t>
            </a:r>
          </a:p>
          <a:p>
            <a:pPr algn="l"/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2) создание системы регулярного мониторинга коррупционных проявлений, в том числе на основе взаимодействия с правоохранительными органами;</a:t>
            </a:r>
          </a:p>
          <a:p>
            <a:pPr algn="l"/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3) создание отдельных элементов влияния на антикоррупционное сознание посредством информирования, просвещения, обучения, воспитания населения;</a:t>
            </a:r>
          </a:p>
          <a:p>
            <a:pPr algn="l"/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4) пропаганда новых поведенческих моделей, ориентированных на воспитание у населения нетерпимого отношения к коррупции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5082787"/>
              </p:ext>
            </p:extLst>
          </p:nvPr>
        </p:nvGraphicFramePr>
        <p:xfrm>
          <a:off x="468313" y="3860800"/>
          <a:ext cx="8137525" cy="2232497"/>
        </p:xfrm>
        <a:graphic>
          <a:graphicData uri="http://schemas.openxmlformats.org/drawingml/2006/table">
            <a:tbl>
              <a:tblPr/>
              <a:tblGrid>
                <a:gridCol w="6369425"/>
                <a:gridCol w="903938"/>
                <a:gridCol w="864162"/>
              </a:tblGrid>
              <a:tr h="44535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Объем финансирования муниципальной программы (тыс. рублей)</a:t>
                      </a:r>
                    </a:p>
                  </a:txBody>
                  <a:tcPr marL="9526" marR="9526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2020</a:t>
                      </a:r>
                      <a:r>
                        <a:rPr lang="ru-RU" sz="11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 (план)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2020  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 (факт)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288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192,0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191,9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28831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Целевые показатели реализации муниципальной программы</a:t>
                      </a:r>
                    </a:p>
                  </a:txBody>
                  <a:tcPr marL="9526" marR="9526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495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Доля муниципальных служащих, впервые поступивших на муниципальную службу для замещения должностей, включённых в соответствующий Перечень, прошедших обучение по противодействию коррупции.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87,5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798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Степень информированности и удовлетворенности населения антикоррупционной политикой, проводимой органами местного самоуправления.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52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57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3" y="1895528"/>
            <a:ext cx="3201367" cy="1887372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288" y="322263"/>
            <a:ext cx="8556625" cy="67710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defTabSz="866775">
              <a:defRPr/>
            </a:pPr>
            <a:r>
              <a:rPr lang="ru-RU" sz="1600" b="1" dirty="0"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 «Майкоп - спортивный город»</a:t>
            </a:r>
          </a:p>
          <a:p>
            <a:pPr>
              <a:defRPr/>
            </a:pP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73732" name="Прямоугольник 4"/>
          <p:cNvSpPr>
            <a:spLocks noChangeArrowheads="1"/>
          </p:cNvSpPr>
          <p:nvPr/>
        </p:nvSpPr>
        <p:spPr bwMode="auto">
          <a:xfrm>
            <a:off x="611560" y="1306483"/>
            <a:ext cx="817684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1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качества жизни населения муниципального образования </a:t>
            </a:r>
            <a:r>
              <a:rPr lang="ru-RU" sz="1100" dirty="0">
                <a:latin typeface="Times New Roman"/>
                <a:ea typeface="Times New Roman"/>
              </a:rPr>
              <a:t>«Город Майкоп</a:t>
            </a:r>
            <a:r>
              <a:rPr lang="ru-RU" sz="1100" dirty="0" smtClean="0">
                <a:latin typeface="Times New Roman"/>
                <a:ea typeface="Times New Roman"/>
              </a:rPr>
              <a:t>» 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путем 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развития физкультурно-спортивной работы</a:t>
            </a:r>
          </a:p>
        </p:txBody>
      </p:sp>
      <p:sp>
        <p:nvSpPr>
          <p:cNvPr id="73735" name="Прямоугольник 8"/>
          <p:cNvSpPr>
            <a:spLocks noChangeArrowheads="1"/>
          </p:cNvSpPr>
          <p:nvPr/>
        </p:nvSpPr>
        <p:spPr bwMode="auto">
          <a:xfrm>
            <a:off x="3635375" y="2132856"/>
            <a:ext cx="48387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100" b="1" dirty="0">
                <a:solidFill>
                  <a:srgbClr val="000000"/>
                </a:solidFill>
                <a:latin typeface="Times New Roman"/>
              </a:rPr>
              <a:t>Задачи:</a:t>
            </a:r>
          </a:p>
          <a:p>
            <a:pPr algn="l"/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организация и проведение массовых физкультурно-спортивных мероприятий;</a:t>
            </a:r>
          </a:p>
          <a:p>
            <a:pPr algn="l"/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2) развитие инфраструктуры для занятий массовым спортом в образовательных организациях и по месту жительства;</a:t>
            </a:r>
          </a:p>
          <a:p>
            <a:pPr algn="l"/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3) развитие спортивной материально-технической базы;</a:t>
            </a:r>
          </a:p>
          <a:p>
            <a:pPr algn="l"/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4) повышение интереса населения муниципального образования </a:t>
            </a:r>
            <a:r>
              <a:rPr lang="ru-RU" sz="1100" dirty="0">
                <a:latin typeface="Times New Roman"/>
                <a:ea typeface="Times New Roman"/>
              </a:rPr>
              <a:t>«Город Майкоп</a:t>
            </a:r>
            <a:r>
              <a:rPr lang="ru-RU" sz="1100" dirty="0" smtClean="0">
                <a:latin typeface="Times New Roman"/>
                <a:ea typeface="Times New Roman"/>
              </a:rPr>
              <a:t>» 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занятиям физической культурой и спортом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8223744"/>
              </p:ext>
            </p:extLst>
          </p:nvPr>
        </p:nvGraphicFramePr>
        <p:xfrm>
          <a:off x="604837" y="3717032"/>
          <a:ext cx="8137525" cy="2808332"/>
        </p:xfrm>
        <a:graphic>
          <a:graphicData uri="http://schemas.openxmlformats.org/drawingml/2006/table">
            <a:tbl>
              <a:tblPr/>
              <a:tblGrid>
                <a:gridCol w="6369425"/>
                <a:gridCol w="903938"/>
                <a:gridCol w="864162"/>
              </a:tblGrid>
              <a:tr h="21443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Объем финансирования муниципальной программы (тыс. рублей)</a:t>
                      </a:r>
                    </a:p>
                  </a:txBody>
                  <a:tcPr marL="9526" marR="9526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2020  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 (план)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2020  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 (факт)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456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55 349,0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54 893,2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Целевые показатели реализации муниципальной программы</a:t>
                      </a:r>
                    </a:p>
                  </a:txBody>
                  <a:tcPr marL="9526" marR="9526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Уровень обеспеченности населения муниципального образования «Город Майкоп» спортивными сооружениями 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ourier New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21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11,8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89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Доля обучающихся, систематически занимающихся физической культурой и спортом, в общей численности обучающихся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80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77,5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Доля детей, занимающихся в специализированных спортивных учреждениях, в общей численности детей 5-18 лет 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28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29,7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Доля населения муниципального образования «Город Майкоп», систематически занимающегося физической культурой и спортом, в общей численности населения муниципального образования «Город Майкоп»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40,7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44,4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Доля горожан, выполнивших нормативы Всероссийского физкультурно-спортивного комплекса «Готов к труду и обороне», в общей численности населения, принявшего участие в выполнении нормативов Всероссийского физкультурно-спортивного комплекса «Готов к труду и обороне»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45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65,1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Уровень удовлетворенности населения муниципального образования «Город Майкоп» качеством предоставления муниципальных услуг в сфере физической культуры и спорта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63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63,2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56816"/>
            <a:ext cx="2160240" cy="20270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8313" y="322263"/>
            <a:ext cx="8207375" cy="738664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 defTabSz="866775">
              <a:defRPr/>
            </a:pPr>
            <a:r>
              <a:rPr lang="ru-RU" sz="1600" b="1" dirty="0"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  «Управление </a:t>
            </a:r>
            <a:r>
              <a:rPr lang="ru-RU" sz="1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финансами</a:t>
            </a:r>
            <a:r>
              <a:rPr lang="ru-RU" sz="1600" b="1" dirty="0">
                <a:latin typeface="Times New Roman" pitchFamily="18" charset="0"/>
                <a:ea typeface="+mj-ea"/>
                <a:cs typeface="Times New Roman" pitchFamily="18" charset="0"/>
              </a:rPr>
              <a:t>»</a:t>
            </a:r>
          </a:p>
          <a:p>
            <a:pPr>
              <a:defRPr/>
            </a:pPr>
            <a:endParaRPr lang="ru-RU" sz="1600" b="1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  <a:p>
            <a:pPr>
              <a:defRPr/>
            </a:pP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Срок реализации: 2018 –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74756" name="Прямоугольник 4"/>
          <p:cNvSpPr>
            <a:spLocks noChangeArrowheads="1"/>
          </p:cNvSpPr>
          <p:nvPr/>
        </p:nvSpPr>
        <p:spPr bwMode="auto">
          <a:xfrm>
            <a:off x="323055" y="1340768"/>
            <a:ext cx="8497887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100" b="1" dirty="0" smtClean="0">
                <a:solidFill>
                  <a:srgbClr val="000000"/>
                </a:solidFill>
                <a:latin typeface="Times New Roman"/>
              </a:rPr>
              <a:t>Цель:</a:t>
            </a:r>
            <a:endParaRPr lang="ru-RU" sz="1100" b="1" dirty="0">
              <a:solidFill>
                <a:srgbClr val="000000"/>
              </a:solidFill>
              <a:latin typeface="Times New Roman"/>
            </a:endParaRPr>
          </a:p>
          <a:p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сбалансированности и финансовой устойчивости бюджетной системы в муниципальном образовании </a:t>
            </a:r>
            <a:r>
              <a:rPr lang="ru-RU" sz="1100" dirty="0">
                <a:latin typeface="Times New Roman"/>
                <a:ea typeface="Times New Roman"/>
              </a:rPr>
              <a:t>«Город Майкоп</a:t>
            </a:r>
            <a:r>
              <a:rPr lang="ru-RU" sz="1100" dirty="0" smtClean="0">
                <a:latin typeface="Times New Roman"/>
                <a:ea typeface="Times New Roman"/>
              </a:rPr>
              <a:t>» 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повышения эффективности бюджетных расходов и качества управления муниципальными финансами</a:t>
            </a:r>
          </a:p>
        </p:txBody>
      </p:sp>
      <p:sp>
        <p:nvSpPr>
          <p:cNvPr id="74759" name="Прямоугольник 8"/>
          <p:cNvSpPr>
            <a:spLocks noChangeArrowheads="1"/>
          </p:cNvSpPr>
          <p:nvPr/>
        </p:nvSpPr>
        <p:spPr bwMode="auto">
          <a:xfrm>
            <a:off x="3287258" y="2273285"/>
            <a:ext cx="5256213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100" b="1" dirty="0">
                <a:solidFill>
                  <a:srgbClr val="000000"/>
                </a:solidFill>
                <a:latin typeface="Times New Roman"/>
              </a:rPr>
              <a:t>Задачи:</a:t>
            </a:r>
          </a:p>
          <a:p>
            <a:pPr algn="l"/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организация и осуществление бюджетного процесса в муниципальном образовании </a:t>
            </a:r>
            <a:r>
              <a:rPr lang="ru-RU" sz="1100" dirty="0">
                <a:latin typeface="Times New Roman"/>
                <a:ea typeface="Times New Roman"/>
              </a:rPr>
              <a:t>«Город Майкоп</a:t>
            </a:r>
            <a:r>
              <a:rPr lang="ru-RU" sz="1100" dirty="0" smtClean="0">
                <a:latin typeface="Times New Roman"/>
                <a:ea typeface="Times New Roman"/>
              </a:rPr>
              <a:t>»;</a:t>
            </a:r>
            <a:endParaRPr lang="ru-RU" altLang="ru-RU" sz="11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2) эффективное управление муниципальным долгом муниципального образования </a:t>
            </a:r>
            <a:r>
              <a:rPr lang="ru-RU" sz="1100" dirty="0">
                <a:latin typeface="Times New Roman"/>
                <a:ea typeface="Times New Roman"/>
              </a:rPr>
              <a:t>«Город Майкоп</a:t>
            </a:r>
            <a:r>
              <a:rPr lang="ru-RU" sz="1100" dirty="0" smtClean="0">
                <a:latin typeface="Times New Roman"/>
                <a:ea typeface="Times New Roman"/>
              </a:rPr>
              <a:t>»;</a:t>
            </a:r>
            <a:endParaRPr lang="ru-RU" altLang="ru-RU" sz="11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3) создание условий для реализации муниципальной программы и входящих в нее подпрограмм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6261635"/>
              </p:ext>
            </p:extLst>
          </p:nvPr>
        </p:nvGraphicFramePr>
        <p:xfrm>
          <a:off x="574031" y="3717032"/>
          <a:ext cx="8137525" cy="2566760"/>
        </p:xfrm>
        <a:graphic>
          <a:graphicData uri="http://schemas.openxmlformats.org/drawingml/2006/table">
            <a:tbl>
              <a:tblPr/>
              <a:tblGrid>
                <a:gridCol w="6369425"/>
                <a:gridCol w="903938"/>
                <a:gridCol w="864162"/>
              </a:tblGrid>
              <a:tr h="21443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Объем финансирования муниципальной программы (тыс. рублей)</a:t>
                      </a:r>
                    </a:p>
                  </a:txBody>
                  <a:tcPr marL="9526" marR="9526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2020  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 (план)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2020  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 (факт)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456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53 437,2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47 996,6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5605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Целевые показатели реализации муниципальной программы</a:t>
                      </a:r>
                    </a:p>
                  </a:txBody>
                  <a:tcPr marL="9526" marR="9526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Исполнение бюджета муни­ципального об­разования «Го­род Майкоп» по налоговым и неналоговым доходам к утвержденному уровню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102,9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Испол­нение бюджета 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муниципального образования «Город Майкоп» по расходам к утвержденному уровню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95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98,1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Отношение объема муни­ципального долга к общему годовому объ­ему доходов бюджета муни­ципального об­разования «Го­род Майкоп» без учета без­возмездных поступлений и (или) поступ­лений налого­вых доходов по дополнитель­ным нормати­вам отчислений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не более 100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67,0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Отношение объема расхо­дов  на обслу­живание муни­ципального долга к объему расходов  бюджета муни­ципального об­разования «Го­род Майкоп» за исключением объема расхо­дов, которые осуществля­ются за счет субвенций предоставляе­мых из бюдже­тов  бюджет­ной системы Российской Федерации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не более</a:t>
                      </a:r>
                      <a:r>
                        <a:rPr lang="ru-RU" sz="105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15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0,8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11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Просроченная задолженность по долговым обязательствам муниципаль­ного образова­ния «Город Майкоп»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880" y="2000796"/>
            <a:ext cx="1699606" cy="1459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322263"/>
            <a:ext cx="8340353" cy="101566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defTabSz="866775">
              <a:defRPr/>
            </a:pPr>
            <a:r>
              <a:rPr lang="ru-RU" sz="1600" b="1" dirty="0"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  «Развитие средств массовой информации в муниципальном образовании «Город Майкоп</a:t>
            </a:r>
            <a:r>
              <a:rPr lang="ru-RU" sz="1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»</a:t>
            </a:r>
          </a:p>
          <a:p>
            <a:pPr defTabSz="866775">
              <a:defRPr/>
            </a:pPr>
            <a:endParaRPr lang="ru-RU" sz="1800" b="1" dirty="0">
              <a:latin typeface="Trebuchet MS" panose="020B0603020202020204" pitchFamily="34" charset="0"/>
              <a:ea typeface="+mj-ea"/>
              <a:cs typeface="+mj-cs"/>
            </a:endParaRPr>
          </a:p>
          <a:p>
            <a:pPr>
              <a:defRPr/>
            </a:pP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2018-2022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75780" name="Прямоугольник 4"/>
          <p:cNvSpPr>
            <a:spLocks noChangeArrowheads="1"/>
          </p:cNvSpPr>
          <p:nvPr/>
        </p:nvSpPr>
        <p:spPr bwMode="auto">
          <a:xfrm>
            <a:off x="2863305" y="1838391"/>
            <a:ext cx="6088608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1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конституционного права жителей на получение оперативной и достоверной информации о важнейших общественно-политических, социально-культурных событиях, о деятельности органов местного самоуправления, органов государственной власти Республики Адыгея</a:t>
            </a:r>
          </a:p>
        </p:txBody>
      </p:sp>
      <p:sp>
        <p:nvSpPr>
          <p:cNvPr id="75783" name="Прямоугольник 8"/>
          <p:cNvSpPr>
            <a:spLocks noChangeArrowheads="1"/>
          </p:cNvSpPr>
          <p:nvPr/>
        </p:nvSpPr>
        <p:spPr bwMode="auto">
          <a:xfrm>
            <a:off x="3279502" y="2910086"/>
            <a:ext cx="5256213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100" b="1" dirty="0">
                <a:solidFill>
                  <a:srgbClr val="000000"/>
                </a:solidFill>
                <a:latin typeface="Times New Roman"/>
              </a:rPr>
              <a:t>Задачи:</a:t>
            </a:r>
          </a:p>
          <a:p>
            <a:pPr algn="l"/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всестороннее информирование граждан, проживающих в муниципальном образовании "Город Майкоп", о процессах, происходящих в политической, социально-экономической жизни в муниципальном образовании </a:t>
            </a:r>
            <a:r>
              <a:rPr lang="ru-RU" sz="1100" dirty="0">
                <a:latin typeface="Times New Roman"/>
                <a:ea typeface="Times New Roman"/>
              </a:rPr>
              <a:t>«Город Майкоп</a:t>
            </a:r>
            <a:r>
              <a:rPr lang="ru-RU" sz="1100" dirty="0" smtClean="0">
                <a:latin typeface="Times New Roman"/>
                <a:ea typeface="Times New Roman"/>
              </a:rPr>
              <a:t>»;</a:t>
            </a:r>
            <a:endParaRPr lang="ru-RU" altLang="ru-RU" sz="11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2) формирование у жителей муниципального образования активной жизненной позиции;</a:t>
            </a:r>
          </a:p>
          <a:p>
            <a:pPr algn="l"/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3) оказание информационных услуг в сфере печати и телевидения (собственное производство);</a:t>
            </a:r>
          </a:p>
          <a:p>
            <a:pPr algn="l"/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4) создание условий для стабильной работы муниципальных СМИ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107154"/>
              </p:ext>
            </p:extLst>
          </p:nvPr>
        </p:nvGraphicFramePr>
        <p:xfrm>
          <a:off x="358974" y="4869160"/>
          <a:ext cx="8137525" cy="1402717"/>
        </p:xfrm>
        <a:graphic>
          <a:graphicData uri="http://schemas.openxmlformats.org/drawingml/2006/table">
            <a:tbl>
              <a:tblPr/>
              <a:tblGrid>
                <a:gridCol w="6369425"/>
                <a:gridCol w="903938"/>
                <a:gridCol w="864162"/>
              </a:tblGrid>
              <a:tr h="21443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Объем финансирования муниципальной программы (тыс. рублей)</a:t>
                      </a:r>
                    </a:p>
                  </a:txBody>
                  <a:tcPr marL="9526" marR="9526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2020  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 (план)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2020  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 (факт)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456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26 763,6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26 763,6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5605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Целевые показатели реализации муниципальной программы</a:t>
                      </a:r>
                    </a:p>
                  </a:txBody>
                  <a:tcPr marL="9526" marR="9526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Уровень удовлетворенности населения качеством информации, получаемой в средствах массовой информации,</a:t>
                      </a:r>
                      <a:r>
                        <a:rPr lang="ru-RU" sz="1100" baseline="0" dirty="0" smtClean="0">
                          <a:effectLst/>
                          <a:latin typeface="Times New Roman"/>
                          <a:ea typeface="Times New Roman"/>
                        </a:rPr>
                        <a:t> %</a:t>
                      </a:r>
                      <a:endParaRPr lang="ru-RU" sz="11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26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75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76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номеров газеты 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«Майкопские новости»</a:t>
                      </a:r>
                    </a:p>
                  </a:txBody>
                  <a:tcPr marL="9524" marR="9524" marT="9526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72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75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Количество времени выхода в эфир передач Майкопского телевидения, час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26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75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78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58" y="2307750"/>
            <a:ext cx="2919344" cy="197785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3" y="455613"/>
            <a:ext cx="8280598" cy="86177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defTabSz="866775">
              <a:defRPr/>
            </a:pPr>
            <a:r>
              <a:rPr lang="ru-RU" sz="1600" b="1" dirty="0"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«Развитие жилищно-коммунального, дорожного  хозяйства и благоустройства в муниципальном образовании «Город Майкоп»</a:t>
            </a:r>
          </a:p>
          <a:p>
            <a:pPr>
              <a:defRPr/>
            </a:pPr>
            <a:r>
              <a:rPr lang="ru-RU" sz="9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9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Срок </a:t>
            </a:r>
            <a:r>
              <a:rPr lang="ru-RU" sz="900" b="1" dirty="0">
                <a:latin typeface="Times New Roman" pitchFamily="18" charset="0"/>
                <a:cs typeface="Times New Roman" pitchFamily="18" charset="0"/>
              </a:rPr>
              <a:t>реализации: </a:t>
            </a:r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sz="9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900" b="1" dirty="0"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76804" name="Прямоугольник 4"/>
          <p:cNvSpPr>
            <a:spLocks noChangeArrowheads="1"/>
          </p:cNvSpPr>
          <p:nvPr/>
        </p:nvSpPr>
        <p:spPr bwMode="auto">
          <a:xfrm>
            <a:off x="468313" y="1471613"/>
            <a:ext cx="8351837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Развитие жилищно-коммунального, дорожного хозяйства и благоустройства муниципального образования </a:t>
            </a:r>
            <a:r>
              <a:rPr lang="ru-RU" sz="1000" dirty="0">
                <a:latin typeface="Times New Roman"/>
                <a:ea typeface="Times New Roman"/>
              </a:rPr>
              <a:t>«Город Майкоп</a:t>
            </a:r>
            <a:r>
              <a:rPr lang="ru-RU" sz="1000" dirty="0" smtClean="0">
                <a:latin typeface="Times New Roman"/>
                <a:ea typeface="Times New Roman"/>
              </a:rPr>
              <a:t>»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для обеспечения комфортных условий проживания граждан</a:t>
            </a:r>
            <a:endParaRPr lang="ru-RU" altLang="ru-RU" sz="1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807" name="Прямоугольник 8"/>
          <p:cNvSpPr>
            <a:spLocks noChangeArrowheads="1"/>
          </p:cNvSpPr>
          <p:nvPr/>
        </p:nvSpPr>
        <p:spPr bwMode="auto">
          <a:xfrm>
            <a:off x="3458567" y="2025611"/>
            <a:ext cx="5256213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000" b="1" dirty="0">
                <a:solidFill>
                  <a:srgbClr val="000000"/>
                </a:solidFill>
                <a:latin typeface="Times New Roman"/>
              </a:rPr>
              <a:t>Задачи:</a:t>
            </a:r>
          </a:p>
          <a:p>
            <a:pPr algn="l"/>
            <a:r>
              <a:rPr lang="ru-RU" alt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поддержание надлежащего технического состояния, обеспечение сохранности автомобильных дорог и комплексное развитие транспортной инфраструктуры;</a:t>
            </a:r>
          </a:p>
          <a:p>
            <a:pPr algn="l"/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2) повышение безопасности дорожного движения на автомобильных дорогах;</a:t>
            </a:r>
          </a:p>
          <a:p>
            <a:pPr algn="l"/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3) проведение капитального ремонта многоквартирных домов;</a:t>
            </a:r>
          </a:p>
          <a:p>
            <a:pPr algn="l"/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4) сохранение, восстановление, повышение надежности зданий жилищного фонда;</a:t>
            </a:r>
          </a:p>
          <a:p>
            <a:pPr algn="l"/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5) развитие сетей наружного освещения;</a:t>
            </a:r>
          </a:p>
          <a:p>
            <a:pPr algn="l"/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6) развитие систем инженерной инфраструктуры для обеспечения населения коммунальными услугами;</a:t>
            </a:r>
          </a:p>
          <a:p>
            <a:pPr algn="l"/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7) повышение уровня надежности, качества и эффективности работы коммунального комплекса;</a:t>
            </a:r>
          </a:p>
          <a:p>
            <a:pPr algn="l"/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8) озеленение территорий и улучшение художественно-ландшафтного облика города и поселений;</a:t>
            </a:r>
          </a:p>
          <a:p>
            <a:pPr algn="l"/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9) содержание мест захоронения в благоустроенном состоянии;</a:t>
            </a:r>
          </a:p>
          <a:p>
            <a:pPr algn="l"/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10) создание условий для реализации муниципальной программы;</a:t>
            </a:r>
          </a:p>
          <a:p>
            <a:pPr algn="l"/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11) создание условий для комфортного проживания и безопасного движения граждан по дворовым территориям многоквартирных домов;</a:t>
            </a:r>
          </a:p>
          <a:p>
            <a:pPr algn="l"/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12) повышение уровня благоустройства дворовых территорий многоквартирных домов;</a:t>
            </a:r>
          </a:p>
          <a:p>
            <a:pPr algn="l"/>
            <a:r>
              <a:rPr lang="ru-RU" alt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13) выполнение работ по ремонту дорожного покрытия дворовых территорий многоквартирных домов, проездов к дворовым территориям многоквартирных домов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8619661"/>
              </p:ext>
            </p:extLst>
          </p:nvPr>
        </p:nvGraphicFramePr>
        <p:xfrm>
          <a:off x="699892" y="5373216"/>
          <a:ext cx="8135937" cy="522288"/>
        </p:xfrm>
        <a:graphic>
          <a:graphicData uri="http://schemas.openxmlformats.org/drawingml/2006/table">
            <a:tbl>
              <a:tblPr/>
              <a:tblGrid>
                <a:gridCol w="6368182"/>
                <a:gridCol w="903762"/>
                <a:gridCol w="863993"/>
              </a:tblGrid>
              <a:tr h="34501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Объем финансирования </a:t>
                      </a: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муниципальной 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программы (тыс. рублей)</a:t>
                      </a:r>
                    </a:p>
                  </a:txBody>
                  <a:tcPr marL="9524" marR="9524" marT="953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2020  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 (план)</a:t>
                      </a:r>
                    </a:p>
                  </a:txBody>
                  <a:tcPr marL="9524" marR="9524" marT="953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2020  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 (факт)</a:t>
                      </a:r>
                    </a:p>
                  </a:txBody>
                  <a:tcPr marL="9524" marR="9524" marT="953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772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1 774 283,3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3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1 730 077,3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3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83970" name="Picture 2" descr="D:\Documents\Картинки\ЖКХ и благоустройств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0127" y1="51043" x2="40127" y2="44623"/>
                        <a14:foregroundMark x1="46752" y1="5618" x2="50064" y2="13162"/>
                        <a14:backgroundMark x1="51465" y1="95987" x2="49809" y2="99358"/>
                        <a14:backgroundMark x1="58726" y1="98555" x2="58726" y2="98555"/>
                        <a14:backgroundMark x1="22166" y1="97592" x2="48790" y2="99679"/>
                        <a14:backgroundMark x1="74140" y1="98074" x2="52102" y2="99358"/>
                        <a14:backgroundMark x1="63439" y1="2247" x2="45478" y2="161"/>
                      </a14:backgroundRemoval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09604"/>
            <a:ext cx="3532433" cy="280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332656"/>
            <a:ext cx="8569077" cy="52387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«Развитие жилищно-коммунального, дорожного  хозяйства и благоустройства в муниципальном образовании «Город Майкоп</a:t>
            </a:r>
            <a:r>
              <a:rPr lang="ru-RU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»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243815"/>
              </p:ext>
            </p:extLst>
          </p:nvPr>
        </p:nvGraphicFramePr>
        <p:xfrm>
          <a:off x="467544" y="1196752"/>
          <a:ext cx="8569325" cy="4956435"/>
        </p:xfrm>
        <a:graphic>
          <a:graphicData uri="http://schemas.openxmlformats.org/drawingml/2006/table">
            <a:tbl>
              <a:tblPr/>
              <a:tblGrid>
                <a:gridCol w="7273125"/>
                <a:gridCol w="576089"/>
                <a:gridCol w="720111"/>
              </a:tblGrid>
              <a:tr h="319772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Целевые показатели реализации муниципальной программы</a:t>
                      </a:r>
                    </a:p>
                  </a:txBody>
                  <a:tcPr marL="5252" marR="5252" marT="525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2020  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 (план)</a:t>
                      </a:r>
                    </a:p>
                  </a:txBody>
                  <a:tcPr marL="5252" marR="5252" marT="5254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2020  </a:t>
                      </a:r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 (факт)</a:t>
                      </a:r>
                    </a:p>
                  </a:txBody>
                  <a:tcPr marL="5252" marR="5252" marT="5254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424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Удовлетворенность населения качеством автомобильных дорог в муниципальном образовании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«Город Майкоп»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59,3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70,1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59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Удовлетворенность населения муниципального образования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«Город Майкоп» 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жилищно-коммунальными услугами:</a:t>
                      </a:r>
                    </a:p>
                  </a:txBody>
                  <a:tcPr marL="6350" marR="635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539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- теплоснабжение</a:t>
                      </a:r>
                    </a:p>
                  </a:txBody>
                  <a:tcPr marL="6350" marR="635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86,0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79,5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62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- водоснабжение (водоотведение)</a:t>
                      </a:r>
                    </a:p>
                  </a:txBody>
                  <a:tcPr marL="6350" marR="635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85,0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56,4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6732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- электроснабжение</a:t>
                      </a:r>
                    </a:p>
                  </a:txBody>
                  <a:tcPr marL="6350" marR="635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91,5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85,4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1816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- газоснабжение</a:t>
                      </a:r>
                    </a:p>
                  </a:txBody>
                  <a:tcPr marL="6350" marR="635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94,1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89,3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210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Доля протяженности автомобильных дорог общего пользования местного значения, не отвечающих нормативным требованиям, в общей протяженности автомобильных дорог общего пользования местного значения</a:t>
                      </a:r>
                    </a:p>
                  </a:txBody>
                  <a:tcPr marL="6350" marR="635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33,4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31,7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1816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Доля протяженности автомобильных дорог общего пользования местного значения с твердым покрытием от общей протяженности автомобильных дорог местного значения</a:t>
                      </a:r>
                    </a:p>
                  </a:txBody>
                  <a:tcPr marL="6350" marR="635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53,2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53,5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8258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Доля 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неосвещенных частей улиц в общей протяженности улично-дорожной сети</a:t>
                      </a:r>
                    </a:p>
                  </a:txBody>
                  <a:tcPr marL="6350" marR="635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5,0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5,0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823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Площадь уборки территорий улиц, площадей, тротуаров, инженерных сооружений в рамках благоустройства</a:t>
                      </a:r>
                    </a:p>
                  </a:txBody>
                  <a:tcPr marL="6350" marR="635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1 200,0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1 200,0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24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Площадь зеленых насаждений общего пользования, приходящаяся на одного жителя муниципального образования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«Город Майкоп»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5,0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4,9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3342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Удельный вес трудоустроенных на общественных работах к общему числу граждан, обратившихся в центр занятости населения в целях поиска подходящей работы</a:t>
                      </a:r>
                    </a:p>
                  </a:txBody>
                  <a:tcPr marL="6350" marR="635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14,1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2,0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24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Доля отремонтированных многоквартирных домов от общего количества многоквартирных домов, требующих капитального ремонта</a:t>
                      </a:r>
                    </a:p>
                  </a:txBody>
                  <a:tcPr marL="6350" marR="635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42,3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55,3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3342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Доля построенных инженерных сетей в общей протяженности таких сетей по отношению к результатам 2015 года</a:t>
                      </a:r>
                    </a:p>
                  </a:txBody>
                  <a:tcPr marL="6350" marR="635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0,9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0,85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159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Удельный вес прироста количества посетителей МУП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«Банный комплекс» 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в общем количестве посетителей МУП "Банный комплекс" по отношению к результатам 2016 года</a:t>
                      </a:r>
                    </a:p>
                  </a:txBody>
                  <a:tcPr marL="6350" marR="635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10,5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-42,5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25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Удельный вес обращений по вопросам жилищно-коммунального хозяйства от общего количества обращений в Администрацию муниципального образования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«Город Майкоп»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21,4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20,6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2281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Доля муниципальных служащих Управления ЖКХ и благоустройства, прошедших программы профессиональной переподготовки и повышения квалификации</a:t>
                      </a:r>
                    </a:p>
                  </a:txBody>
                  <a:tcPr marL="6350" marR="635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34,4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26,3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50" marR="635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22263"/>
            <a:ext cx="8628385" cy="89255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«Обеспечение деятельности и реализации полномочий</a:t>
            </a:r>
          </a:p>
          <a:p>
            <a:pPr>
              <a:defRPr/>
            </a:pPr>
            <a:r>
              <a:rPr lang="ru-RU" sz="1400" b="1" dirty="0">
                <a:latin typeface="Times New Roman" pitchFamily="18" charset="0"/>
                <a:ea typeface="+mj-ea"/>
                <a:cs typeface="Times New Roman" pitchFamily="18" charset="0"/>
              </a:rPr>
              <a:t>  Комитета по управлению имуществом муниципального образования «Город Майкоп</a:t>
            </a:r>
            <a:r>
              <a:rPr lang="ru-RU" sz="14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»</a:t>
            </a:r>
          </a:p>
          <a:p>
            <a:pPr>
              <a:defRPr/>
            </a:pPr>
            <a:r>
              <a:rPr lang="ru-RU" sz="14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ru-RU" sz="1400" b="1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defRPr/>
            </a:pP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79876" name="Прямоугольник 4"/>
          <p:cNvSpPr>
            <a:spLocks noChangeArrowheads="1"/>
          </p:cNvSpPr>
          <p:nvPr/>
        </p:nvSpPr>
        <p:spPr bwMode="auto">
          <a:xfrm>
            <a:off x="1547664" y="1393002"/>
            <a:ext cx="710897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1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Повышение 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эффективности управления и распоряжения муниципальным имуществом</a:t>
            </a:r>
          </a:p>
        </p:txBody>
      </p:sp>
      <p:sp>
        <p:nvSpPr>
          <p:cNvPr id="79879" name="Прямоугольник 8"/>
          <p:cNvSpPr>
            <a:spLocks noChangeArrowheads="1"/>
          </p:cNvSpPr>
          <p:nvPr/>
        </p:nvSpPr>
        <p:spPr bwMode="auto">
          <a:xfrm>
            <a:off x="3059113" y="1844824"/>
            <a:ext cx="52578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100" b="1" dirty="0">
                <a:solidFill>
                  <a:srgbClr val="000000"/>
                </a:solidFill>
                <a:latin typeface="Times New Roman"/>
              </a:rPr>
              <a:t>Задачи:</a:t>
            </a:r>
          </a:p>
          <a:p>
            <a:pPr algn="l"/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совершенствование системы учета объектов муниципальной собственности и земельных участков;</a:t>
            </a:r>
          </a:p>
          <a:p>
            <a:pPr algn="l"/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2) содержание объектов собственности муниципального образования 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«Город Майкоп»;</a:t>
            </a:r>
            <a:endParaRPr lang="ru-RU" altLang="ru-RU" sz="11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3) увеличение поступлений в бюджет за счет роста количества заключенных договоров аренды, договоров купли-продажи, осуществления оценки рыночной стоимости объектов собственности, вовлекаемых в сделки, модернизации учета и контроля по договорам аренды, укрепление материально-технического обеспечения и управления в сфере управления муниципальной собственностью;</a:t>
            </a:r>
          </a:p>
          <a:p>
            <a:pPr algn="l"/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4) обеспечение деятельности Комитета по управлению имуществом муниципального образования 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«Город Майкоп»</a:t>
            </a:r>
            <a:endParaRPr lang="ru-RU" altLang="ru-RU" sz="11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000776"/>
              </p:ext>
            </p:extLst>
          </p:nvPr>
        </p:nvGraphicFramePr>
        <p:xfrm>
          <a:off x="482749" y="4149080"/>
          <a:ext cx="8137525" cy="2376264"/>
        </p:xfrm>
        <a:graphic>
          <a:graphicData uri="http://schemas.openxmlformats.org/drawingml/2006/table">
            <a:tbl>
              <a:tblPr/>
              <a:tblGrid>
                <a:gridCol w="6402738"/>
                <a:gridCol w="882611"/>
                <a:gridCol w="852176"/>
              </a:tblGrid>
              <a:tr h="37611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Объем финансирования муниципальной программы (тыс. рублей)</a:t>
                      </a:r>
                    </a:p>
                  </a:txBody>
                  <a:tcPr marL="9526" marR="9526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2020  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 (план)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2020  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 (факт)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932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35 536,4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34 104,8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09615">
                <a:tc gridSpan="3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Целевые показатели реализации муниципальной программы</a:t>
                      </a:r>
                    </a:p>
                  </a:txBody>
                  <a:tcPr marL="9526" marR="9526" marT="952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205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объектов недвижимого имущества, зарегистрированных в собственность муниципального образования «Город Майкоп».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110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110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205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проведенных технических инвентаризаций объектов недвижимости, находящихся в муниципальной собственности муниципального образования «Город Майкоп»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174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174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205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земельных участков, зарегистрированных в собственность муниципального образования «Город Майкоп».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82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355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оказанных муниципальных услуг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1 340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1 860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" r="9323"/>
          <a:stretch/>
        </p:blipFill>
        <p:spPr>
          <a:xfrm>
            <a:off x="356292" y="2060849"/>
            <a:ext cx="2802635" cy="1907634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 bwMode="auto">
          <a:xfrm>
            <a:off x="1187450" y="115888"/>
            <a:ext cx="7499350" cy="86484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marL="0" indent="0" algn="ctr">
              <a:buFont typeface="Georgia" pitchFamily="18" charset="0"/>
              <a:buNone/>
            </a:pPr>
            <a:r>
              <a:rPr lang="ru-RU" sz="18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Бюджетная политика в муниципальном образовании</a:t>
            </a:r>
            <a:br>
              <a:rPr lang="ru-RU" sz="18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«Город Майкоп» в 2020 году была направлена на: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57200" y="1196752"/>
            <a:ext cx="8291513" cy="5544616"/>
          </a:xfrm>
        </p:spPr>
        <p:txBody>
          <a:bodyPr rtlCol="0">
            <a:normAutofit fontScale="25000" lnSpcReduction="20000"/>
          </a:bodyPr>
          <a:lstStyle/>
          <a:p>
            <a:pPr marL="342900" indent="-342900" algn="just" fontAlgn="auto">
              <a:spcAft>
                <a:spcPts val="0"/>
              </a:spcAft>
              <a:buClrTx/>
              <a:buSzTx/>
              <a:buFont typeface="Wingdings" pitchFamily="2" charset="2"/>
              <a:buChar char="q"/>
              <a:defRPr/>
            </a:pPr>
            <a:endParaRPr lang="ru-RU" sz="1400" b="1" i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4000" dirty="0">
                <a:latin typeface="Times New Roman"/>
                <a:ea typeface="Calibri"/>
                <a:cs typeface="Calibri"/>
              </a:rPr>
              <a:t>1) проведение ответственной бюджетной политики, способствующей обеспечению долгосрочной сбалансированности и устойчивости бюджетной системы муниципального образования "Город Майкоп" и формированию условий для ускорения темпов экономического роста, укреплению финансовой стабильности в муниципальном образовании "Город Майкоп";</a:t>
            </a: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4000" dirty="0">
                <a:latin typeface="Times New Roman"/>
                <a:ea typeface="Calibri"/>
                <a:cs typeface="Calibri"/>
              </a:rPr>
              <a:t>2) обеспечение сокращения расходов бюджета муниципального образования "Город Майкоп" в реальном выражении за счет снижения неэффективных затрат;</a:t>
            </a: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4000" dirty="0" smtClean="0">
                <a:latin typeface="Times New Roman"/>
                <a:ea typeface="Calibri"/>
                <a:cs typeface="Calibri"/>
              </a:rPr>
              <a:t>3) </a:t>
            </a:r>
            <a:r>
              <a:rPr lang="ru-RU" sz="4000" dirty="0">
                <a:latin typeface="Times New Roman"/>
                <a:ea typeface="Calibri"/>
                <a:cs typeface="Calibri"/>
              </a:rPr>
              <a:t>достижение целевых показателей, предусмотренных муниципальными программами муниципального образования "Город Майкоп";</a:t>
            </a: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4000" dirty="0" smtClean="0">
                <a:latin typeface="Times New Roman"/>
                <a:ea typeface="Calibri"/>
                <a:cs typeface="Calibri"/>
              </a:rPr>
              <a:t>4) </a:t>
            </a:r>
            <a:r>
              <a:rPr lang="ru-RU" sz="4000" dirty="0">
                <a:latin typeface="Times New Roman"/>
                <a:ea typeface="Calibri"/>
                <a:cs typeface="Calibri"/>
              </a:rPr>
              <a:t>принятие новых расходных обязательств исключительно в рамках установленных ограничений расходов в пределах сокращения действующих расходных обязательств;</a:t>
            </a: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4000" dirty="0" smtClean="0">
                <a:latin typeface="Times New Roman"/>
                <a:ea typeface="Calibri"/>
                <a:cs typeface="Calibri"/>
              </a:rPr>
              <a:t>5) </a:t>
            </a:r>
            <a:r>
              <a:rPr lang="ru-RU" sz="4000" dirty="0">
                <a:latin typeface="Times New Roman"/>
                <a:ea typeface="Calibri"/>
                <a:cs typeface="Calibri"/>
              </a:rPr>
              <a:t>адресность и целевой характер бюджетных средств за счет формирования и исполнения бюджета муниципального образования "Город Майкоп" на основе муниципальных программ, перераспределение бюджетных ассигнований на конкретные мероприятия, направленные на достижение приоритетных целей социально-экономического развития;</a:t>
            </a: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4000" dirty="0" smtClean="0">
                <a:latin typeface="Times New Roman"/>
                <a:ea typeface="Calibri"/>
                <a:cs typeface="Calibri"/>
              </a:rPr>
              <a:t>6) </a:t>
            </a:r>
            <a:r>
              <a:rPr lang="ru-RU" sz="4000" dirty="0">
                <a:latin typeface="Times New Roman"/>
                <a:ea typeface="Calibri"/>
                <a:cs typeface="Calibri"/>
              </a:rPr>
              <a:t>создание условий для повышения качества предоставления муниципальных услуг, расширение перечня муниципальных услуг;</a:t>
            </a: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4000" dirty="0" smtClean="0">
                <a:latin typeface="Times New Roman"/>
                <a:ea typeface="Calibri"/>
                <a:cs typeface="Calibri"/>
              </a:rPr>
              <a:t>7) </a:t>
            </a:r>
            <a:r>
              <a:rPr lang="ru-RU" sz="4000" dirty="0">
                <a:latin typeface="Times New Roman"/>
                <a:ea typeface="Calibri"/>
                <a:cs typeface="Calibri"/>
              </a:rPr>
              <a:t>внедрение принципов инициативного бюджетирования, предполагающих участие граждан в определении и выборе предметов расходования бюджетных средств, а также последующем контроле за реализацией отобранных проектов;</a:t>
            </a: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4000" dirty="0" smtClean="0">
                <a:latin typeface="Times New Roman"/>
                <a:ea typeface="Calibri"/>
                <a:cs typeface="Calibri"/>
              </a:rPr>
              <a:t>8) </a:t>
            </a:r>
            <a:r>
              <a:rPr lang="ru-RU" sz="4000" dirty="0">
                <a:latin typeface="Times New Roman"/>
                <a:ea typeface="Calibri"/>
                <a:cs typeface="Calibri"/>
              </a:rPr>
              <a:t>развитие механизмов привлечения социально ориентированных некоммерческих организаций к оказанию социальных услуг на конкурентной основе;</a:t>
            </a: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4000" dirty="0" smtClean="0">
                <a:latin typeface="Times New Roman"/>
                <a:ea typeface="Calibri"/>
                <a:cs typeface="Calibri"/>
              </a:rPr>
              <a:t>9) </a:t>
            </a:r>
            <a:r>
              <a:rPr lang="ru-RU" sz="4000" dirty="0">
                <a:latin typeface="Times New Roman"/>
                <a:ea typeface="Calibri"/>
                <a:cs typeface="Calibri"/>
              </a:rPr>
              <a:t>определение потенциала долговой емкости бюджета, а также экономически безопасного уровня муниципального долга и муниципальных заимствований;</a:t>
            </a: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4000" dirty="0" smtClean="0">
                <a:latin typeface="Times New Roman"/>
                <a:ea typeface="Calibri"/>
                <a:cs typeface="Calibri"/>
              </a:rPr>
              <a:t>10) </a:t>
            </a:r>
            <a:r>
              <a:rPr lang="ru-RU" sz="4000" dirty="0">
                <a:latin typeface="Times New Roman"/>
                <a:ea typeface="Calibri"/>
                <a:cs typeface="Calibri"/>
              </a:rPr>
              <a:t>недопущение неконтролируемого роста муниципального долга и увеличения рисков неисполнения взятых муниципальным образованием "Город Майкоп" долговых обязательств;</a:t>
            </a: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4000" dirty="0" smtClean="0">
                <a:latin typeface="Times New Roman"/>
                <a:ea typeface="Calibri"/>
                <a:cs typeface="Calibri"/>
              </a:rPr>
              <a:t>11) </a:t>
            </a:r>
            <a:r>
              <a:rPr lang="ru-RU" sz="4000" dirty="0">
                <a:latin typeface="Times New Roman"/>
                <a:ea typeface="Calibri"/>
                <a:cs typeface="Calibri"/>
              </a:rPr>
              <a:t>совершенствование системы планирования бюджетных инвестиций в объекты капитального строительства, путем введения механизма обоснования инвестиций;</a:t>
            </a: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4000" dirty="0" smtClean="0">
                <a:latin typeface="Times New Roman"/>
                <a:ea typeface="Calibri"/>
                <a:cs typeface="Calibri"/>
              </a:rPr>
              <a:t>12) </a:t>
            </a:r>
            <a:r>
              <a:rPr lang="ru-RU" sz="4000" dirty="0">
                <a:latin typeface="Times New Roman"/>
                <a:ea typeface="Calibri"/>
                <a:cs typeface="Calibri"/>
              </a:rPr>
              <a:t>сохранение механизмов предоставления муниципальной поддержки на территории муниципального образования "Город Майкоп";</a:t>
            </a: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4000" dirty="0" smtClean="0">
                <a:latin typeface="Times New Roman"/>
                <a:ea typeface="Calibri"/>
                <a:cs typeface="Calibri"/>
              </a:rPr>
              <a:t>13) </a:t>
            </a:r>
            <a:r>
              <a:rPr lang="ru-RU" sz="4000" dirty="0">
                <a:latin typeface="Times New Roman"/>
                <a:ea typeface="Calibri"/>
                <a:cs typeface="Calibri"/>
              </a:rPr>
              <a:t>совершенствование управления муниципальным имуществом муниципального образования "Город Майкоп";</a:t>
            </a: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4000" dirty="0" smtClean="0">
                <a:latin typeface="Times New Roman"/>
                <a:ea typeface="Calibri"/>
                <a:cs typeface="Calibri"/>
              </a:rPr>
              <a:t>14) </a:t>
            </a:r>
            <a:r>
              <a:rPr lang="ru-RU" sz="4000" dirty="0">
                <a:latin typeface="Times New Roman"/>
                <a:ea typeface="Calibri"/>
                <a:cs typeface="Calibri"/>
              </a:rPr>
              <a:t>осуществление контроля за использованием муниципального имущества муниципального образования "Город Майкоп", сданного в аренду, а также переданного в оперативное управление или хозяйственное ведение муниципальным учреждениям и муниципальным предприятиям муниципального образования "Город Майкоп";</a:t>
            </a: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4000" dirty="0" smtClean="0">
                <a:latin typeface="Times New Roman"/>
                <a:ea typeface="Calibri"/>
                <a:cs typeface="Calibri"/>
              </a:rPr>
              <a:t>15) </a:t>
            </a:r>
            <a:r>
              <a:rPr lang="ru-RU" sz="4000" dirty="0">
                <a:latin typeface="Times New Roman"/>
                <a:ea typeface="Calibri"/>
                <a:cs typeface="Calibri"/>
              </a:rPr>
              <a:t>развитие системы внутреннего финансового контроля и внутреннего финансового аудита;</a:t>
            </a: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4000" dirty="0" smtClean="0">
                <a:latin typeface="Times New Roman"/>
                <a:ea typeface="Calibri"/>
                <a:cs typeface="Calibri"/>
              </a:rPr>
              <a:t>16) </a:t>
            </a:r>
            <a:r>
              <a:rPr lang="ru-RU" sz="4000" dirty="0">
                <a:latin typeface="Times New Roman"/>
                <a:ea typeface="Calibri"/>
                <a:cs typeface="Calibri"/>
              </a:rPr>
              <a:t>развитие системы мониторинга качества финансового менеджмента главных распорядителей бюджетных средств;</a:t>
            </a: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4000" dirty="0" smtClean="0">
                <a:latin typeface="Times New Roman"/>
                <a:ea typeface="Calibri"/>
                <a:cs typeface="Calibri"/>
              </a:rPr>
              <a:t>17) </a:t>
            </a:r>
            <a:r>
              <a:rPr lang="ru-RU" sz="4000" dirty="0">
                <a:latin typeface="Times New Roman"/>
                <a:ea typeface="Calibri"/>
                <a:cs typeface="Calibri"/>
              </a:rPr>
              <a:t>поддержание объема муниципального долга на экономически безопасном уровне, что позволит своевременно и в полном объеме выполнять долговые обязательства;</a:t>
            </a: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4000" dirty="0" smtClean="0">
                <a:latin typeface="Times New Roman"/>
                <a:ea typeface="Calibri"/>
                <a:cs typeface="Calibri"/>
              </a:rPr>
              <a:t>18) </a:t>
            </a:r>
            <a:r>
              <a:rPr lang="ru-RU" sz="4000" dirty="0">
                <a:latin typeface="Times New Roman"/>
                <a:ea typeface="Calibri"/>
                <a:cs typeface="Calibri"/>
              </a:rPr>
              <a:t>оптимизация структуры муниципального долга путем привлечения кредитов с более низкими процентными ставками с целью минимизации стоимости его обслуживания</a:t>
            </a:r>
            <a:r>
              <a:rPr lang="ru-RU" sz="4000" dirty="0" smtClean="0">
                <a:latin typeface="Times New Roman"/>
                <a:ea typeface="Calibri"/>
                <a:cs typeface="Calibri"/>
              </a:rPr>
              <a:t>;</a:t>
            </a:r>
            <a:endParaRPr lang="ru-RU" sz="4000" dirty="0">
              <a:latin typeface="Times New Roman"/>
              <a:ea typeface="Calibri"/>
              <a:cs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8640"/>
            <a:ext cx="1296144" cy="10796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22263"/>
            <a:ext cx="8628385" cy="89255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«Поддержка казачьих обществ </a:t>
            </a:r>
            <a:endParaRPr lang="ru-RU" sz="1400" b="1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defRPr/>
            </a:pPr>
            <a:r>
              <a:rPr lang="ru-RU" sz="14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муниципального </a:t>
            </a:r>
            <a:r>
              <a:rPr lang="ru-RU" sz="1400" b="1" dirty="0">
                <a:latin typeface="Times New Roman" pitchFamily="18" charset="0"/>
                <a:ea typeface="+mj-ea"/>
                <a:cs typeface="Times New Roman" pitchFamily="18" charset="0"/>
              </a:rPr>
              <a:t>образования «Город Майкоп» </a:t>
            </a:r>
            <a:endParaRPr lang="ru-RU" sz="1400" b="1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defRPr/>
            </a:pPr>
            <a:endParaRPr lang="ru-RU" sz="1400" b="1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defRPr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Срок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реализации: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80900" name="Прямоугольник 4"/>
          <p:cNvSpPr>
            <a:spLocks noChangeArrowheads="1"/>
          </p:cNvSpPr>
          <p:nvPr/>
        </p:nvSpPr>
        <p:spPr bwMode="auto">
          <a:xfrm>
            <a:off x="3491880" y="1493899"/>
            <a:ext cx="44820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altLang="ru-RU" sz="1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духовно-культурных </a:t>
            </a:r>
            <a:endParaRPr lang="en-US" alt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и патриотических основ российского казачества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8142585"/>
              </p:ext>
            </p:extLst>
          </p:nvPr>
        </p:nvGraphicFramePr>
        <p:xfrm>
          <a:off x="323528" y="4725143"/>
          <a:ext cx="8137525" cy="1683902"/>
        </p:xfrm>
        <a:graphic>
          <a:graphicData uri="http://schemas.openxmlformats.org/drawingml/2006/table">
            <a:tbl>
              <a:tblPr/>
              <a:tblGrid>
                <a:gridCol w="6392381"/>
                <a:gridCol w="864162"/>
                <a:gridCol w="880982"/>
              </a:tblGrid>
              <a:tr h="60006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Объем финансирования муниципальной программы (тыс. рублей)</a:t>
                      </a:r>
                    </a:p>
                  </a:txBody>
                  <a:tcPr marL="9526" marR="9526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2020  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 (план)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2020  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 (факт)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920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08321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Целевые показатели реализации муниципальной программы</a:t>
                      </a:r>
                    </a:p>
                  </a:txBody>
                  <a:tcPr marL="9526" marR="9526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9174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Увеличение количества проведенных казачьих мероприятий по сравнению с предыдущим годом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11,1%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0%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9174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Увеличение охвата детей и подростков казачьими мероприятиями по сравнению с предыдущим годом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11,1%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0%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0935" name="TextBox 3"/>
          <p:cNvSpPr txBox="1">
            <a:spLocks noChangeArrowheads="1"/>
          </p:cNvSpPr>
          <p:nvPr/>
        </p:nvSpPr>
        <p:spPr bwMode="auto">
          <a:xfrm>
            <a:off x="3419872" y="2621643"/>
            <a:ext cx="48244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indent="0" fontAlgn="t"/>
            <a:r>
              <a:rPr lang="ru-RU" alt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altLang="ru-RU" sz="1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altLang="ru-RU" sz="1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t">
              <a:buAutoNum type="arabicPeriod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системы мероприятий по патриотическому воспитанию казачьей молодежи;</a:t>
            </a:r>
          </a:p>
          <a:p>
            <a:pPr algn="l" fontAlgn="t">
              <a:buAutoNum type="arabicPeriod"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Поддержание высокого уровня работы групп казачьей направленности в общеобразовательных учреждениях муниципального образования «Город Майкоп».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28" y="1214815"/>
            <a:ext cx="2301879" cy="3341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D:\User\Desktop\1826438_orig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85" y="1214815"/>
            <a:ext cx="2380488" cy="336804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22263"/>
            <a:ext cx="8628385" cy="89255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>
                <a:latin typeface="Times New Roman" pitchFamily="18" charset="0"/>
                <a:ea typeface="+mj-ea"/>
                <a:cs typeface="Times New Roman" pitchFamily="18" charset="0"/>
              </a:rPr>
              <a:t>Муниципальная программа </a:t>
            </a:r>
            <a:r>
              <a:rPr lang="ru-RU" sz="14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«Формирование современной городской среды в </a:t>
            </a:r>
          </a:p>
          <a:p>
            <a:pPr>
              <a:defRPr/>
            </a:pPr>
            <a:r>
              <a:rPr lang="ru-RU" sz="14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муниципальном образовании </a:t>
            </a:r>
            <a:r>
              <a:rPr lang="ru-RU" sz="1400" b="1" dirty="0">
                <a:latin typeface="Times New Roman" pitchFamily="18" charset="0"/>
                <a:ea typeface="+mj-ea"/>
                <a:cs typeface="Times New Roman" pitchFamily="18" charset="0"/>
              </a:rPr>
              <a:t>«Город Майкоп» </a:t>
            </a:r>
            <a:endParaRPr lang="ru-RU" sz="1400" b="1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defRPr/>
            </a:pPr>
            <a:endParaRPr lang="ru-RU" sz="1400" b="1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defRPr/>
            </a:pP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Срок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реализации: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3059832" y="1215390"/>
            <a:ext cx="577319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</a:p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Повышение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качества и комфорта городской среды на территории муниципального образования «Город Майкоп» 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3000375" y="1861721"/>
            <a:ext cx="5832648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11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228600" indent="-228600" algn="l" fontAlgn="t">
              <a:buAutoNum type="arabicPeriod"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Обеспечение формирования единого облика муниципального образования «Город Майкоп»;</a:t>
            </a:r>
          </a:p>
          <a:p>
            <a:pPr marL="228600" indent="-228600" algn="l" fontAlgn="t">
              <a:buAutoNum type="arabicPeriod"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Обеспечение создания, содержания и развития объектов благоустройства на территории муниципального образования «Город Майкоп», включая объекты, находящиеся в частной собственности и прилегающие к ним территории;</a:t>
            </a:r>
          </a:p>
          <a:p>
            <a:pPr marL="228600" indent="-228600" algn="l" fontAlgn="t">
              <a:buAutoNum type="arabicPeriod"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Повышение уровня вовлеченности заинтересованных граждан, организаций в реализацию мероприятий по благоустройству территории муниципального образования «Город Майкоп».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8898888"/>
              </p:ext>
            </p:extLst>
          </p:nvPr>
        </p:nvGraphicFramePr>
        <p:xfrm>
          <a:off x="539552" y="3421321"/>
          <a:ext cx="8137525" cy="3259455"/>
        </p:xfrm>
        <a:graphic>
          <a:graphicData uri="http://schemas.openxmlformats.org/drawingml/2006/table">
            <a:tbl>
              <a:tblPr/>
              <a:tblGrid>
                <a:gridCol w="6392381"/>
                <a:gridCol w="864162"/>
                <a:gridCol w="880982"/>
              </a:tblGrid>
              <a:tr h="21443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Объем финансирования муниципальной программы (тыс. рублей)</a:t>
                      </a:r>
                    </a:p>
                  </a:txBody>
                  <a:tcPr marL="9526" marR="9526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2020  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 (план)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2020  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 (факт)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456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157 234,7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156 885,9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5605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Целевые показатели реализации муниципальной программы</a:t>
                      </a:r>
                    </a:p>
                  </a:txBody>
                  <a:tcPr marL="9526" marR="9526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Количество благоустроенных дворовых территорий многоквартирных домов в отчетном году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73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73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Площадь благоустроенных дворовых территорий многоквартирных домов в отчетном году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413 162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417 845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Доля благоустроенных дворовых территорий многоквартирных домов от общего количества дворовых территорий многоквартирных домов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22,4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14,2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Охват населения благоустроенными дворовыми территориями (доля населения, проживающего в жилом фонде с благоустроенными дворовыми территориями от общей численности населения муниципального образования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«Город Майкоп»)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17,5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18,2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Количество благоустроенных общественных территорий в отчетном году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11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11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Площадь благоустроенных общественных территорий в отчетном году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82 445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109 352,5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Доля площади благоустроенных общественных территорий к общей площади общественных территорий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43,2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57,4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Площадь благоустроенных общественных территорий, приходящихся на 1 жителя муниципального образования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«Город Майкоп»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0,64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0,66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Объем трудового участия граждан в выполнении мероприятий по благоустройству дворовых территорий в отчетном году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1 500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1 500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56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Доля площади благоустроенных мест массового отдыха населения (городских парков) от общей площади парков (нарастающим итогом)</a:t>
                      </a: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5,4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5,4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15390"/>
            <a:ext cx="2873896" cy="2141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3034870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22263"/>
            <a:ext cx="8484369" cy="86177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>
                <a:latin typeface="Times New Roman" pitchFamily="18" charset="0"/>
                <a:ea typeface="+mj-ea"/>
                <a:cs typeface="Times New Roman" pitchFamily="18" charset="0"/>
              </a:rPr>
              <a:t>Ведомственная целевая программа «Повышение эффективности и сбалансированности работы</a:t>
            </a:r>
          </a:p>
          <a:p>
            <a:pPr>
              <a:defRPr/>
            </a:pPr>
            <a:r>
              <a:rPr lang="ru-RU" sz="1400" b="1" dirty="0">
                <a:latin typeface="Times New Roman" pitchFamily="18" charset="0"/>
                <a:ea typeface="+mj-ea"/>
                <a:cs typeface="Times New Roman" pitchFamily="18" charset="0"/>
              </a:rPr>
              <a:t> Управления архитектуры и градостроительства муниципального образования «Город Майкоп» </a:t>
            </a:r>
          </a:p>
          <a:p>
            <a:pPr>
              <a:defRPr/>
            </a:pP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Срок реализации: 2016 –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81924" name="Прямоугольник 4"/>
          <p:cNvSpPr>
            <a:spLocks noChangeArrowheads="1"/>
          </p:cNvSpPr>
          <p:nvPr/>
        </p:nvSpPr>
        <p:spPr bwMode="auto">
          <a:xfrm>
            <a:off x="388813" y="1794882"/>
            <a:ext cx="849788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условий для эффективной деятельности Управления архитектуры и градостроительства (далее - Управление), в целях реализации основных его задач и полномочий по устойчивому развитию территории и улучшению архитектурного облика муниципального образования </a:t>
            </a:r>
            <a:r>
              <a:rPr lang="ru-RU" sz="1100" dirty="0">
                <a:latin typeface="Times New Roman"/>
                <a:ea typeface="Times New Roman"/>
              </a:rPr>
              <a:t>«Город Майкоп»</a:t>
            </a:r>
            <a:endParaRPr lang="ru-RU" altLang="ru-RU" sz="11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27" name="Прямоугольник 8"/>
          <p:cNvSpPr>
            <a:spLocks noChangeArrowheads="1"/>
          </p:cNvSpPr>
          <p:nvPr/>
        </p:nvSpPr>
        <p:spPr bwMode="auto">
          <a:xfrm>
            <a:off x="3779912" y="2784347"/>
            <a:ext cx="4740201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000000"/>
                </a:solidFill>
                <a:latin typeface="Times New Roman"/>
              </a:rPr>
              <a:t>Задачи:</a:t>
            </a:r>
          </a:p>
          <a:p>
            <a:pPr algn="l"/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обеспечение устойчивого развития территории муниципального образования 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«Город Майкоп»;</a:t>
            </a:r>
            <a:endParaRPr lang="ru-RU" altLang="ru-RU" sz="11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2) улучшение архитектурного облика города Майкопа;</a:t>
            </a:r>
          </a:p>
          <a:p>
            <a:pPr algn="l"/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3) материально-техническое обеспечение деятельности Управления;</a:t>
            </a:r>
          </a:p>
          <a:p>
            <a:pPr algn="l"/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4) финансовое обеспечение и контроль деятельности Управления;</a:t>
            </a:r>
          </a:p>
          <a:p>
            <a:pPr algn="l"/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5) обеспечение сбалансированности и устойчивости работы Управления</a:t>
            </a: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4223782"/>
              </p:ext>
            </p:extLst>
          </p:nvPr>
        </p:nvGraphicFramePr>
        <p:xfrm>
          <a:off x="467544" y="4061620"/>
          <a:ext cx="8135937" cy="2343614"/>
        </p:xfrm>
        <a:graphic>
          <a:graphicData uri="http://schemas.openxmlformats.org/drawingml/2006/table">
            <a:tbl>
              <a:tblPr/>
              <a:tblGrid>
                <a:gridCol w="6401488"/>
                <a:gridCol w="882439"/>
                <a:gridCol w="852010"/>
              </a:tblGrid>
              <a:tr h="54418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Объем финансирования муниципальной программы (тыс. рублей)</a:t>
                      </a:r>
                    </a:p>
                  </a:txBody>
                  <a:tcPr marL="9526" marR="9526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2020  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 (план)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2020  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 (факт)</a:t>
                      </a: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193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20 837,8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20 837,8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1530"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Целевые показатели реализации муниципальной программы</a:t>
                      </a:r>
                    </a:p>
                  </a:txBody>
                  <a:tcPr marL="9524" marR="9524" marT="951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14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разработанных градостроительных планов земельных участков,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100" b="0" i="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1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120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1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129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1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5614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Разрешения на установку и эксплуатацию рекламных конструкций, </a:t>
                      </a:r>
                      <a:r>
                        <a:rPr lang="ru-RU" sz="1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шт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1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1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1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5614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Разрешения на перепланировку квартир, </a:t>
                      </a:r>
                      <a:r>
                        <a:rPr lang="ru-RU" sz="11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шт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1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1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1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5614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выданных разрешений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строительство объектов капитального строительства, </a:t>
                      </a:r>
                      <a:r>
                        <a:rPr lang="ru-RU" sz="11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1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135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1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115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1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5614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выданных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разрешений на ввод объектов капитального строительства в эксплуатацию, ед.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1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65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1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60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4" marR="9524" marT="951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478267"/>
            <a:ext cx="2592287" cy="1583353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0648"/>
            <a:ext cx="8686800" cy="5760639"/>
          </a:xfrm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85162"/>
            <a:ext cx="3225800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67619" y="1196752"/>
            <a:ext cx="26962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муниципального образования «Город Майкоп»</a:t>
            </a:r>
          </a:p>
          <a:p>
            <a:pPr>
              <a:defRPr/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реализуются</a:t>
            </a:r>
          </a:p>
          <a:p>
            <a:pPr>
              <a:defRPr/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 национальных</a:t>
            </a:r>
          </a:p>
          <a:p>
            <a:pPr>
              <a:defRPr/>
            </a:pPr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</a:t>
            </a:r>
          </a:p>
        </p:txBody>
      </p:sp>
      <p:sp>
        <p:nvSpPr>
          <p:cNvPr id="7" name="TextBox 6"/>
          <p:cNvSpPr txBox="1"/>
          <p:nvPr/>
        </p:nvSpPr>
        <p:spPr>
          <a:xfrm rot="-180000">
            <a:off x="4282222" y="707399"/>
            <a:ext cx="3616631" cy="101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Культура</a:t>
            </a:r>
          </a:p>
          <a:p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Финансирование в 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году </a:t>
            </a:r>
          </a:p>
          <a:p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5 555,6 </a:t>
            </a:r>
            <a:r>
              <a:rPr lang="ru-RU" sz="1800" i="1" dirty="0" err="1" smtClean="0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 rot="-120000">
            <a:off x="4272602" y="1671607"/>
            <a:ext cx="34995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Образование</a:t>
            </a:r>
          </a:p>
          <a:p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Финансирование в 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году </a:t>
            </a:r>
          </a:p>
          <a:p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 577 310,3 </a:t>
            </a:r>
            <a:r>
              <a:rPr lang="ru-RU" sz="1800" i="1" dirty="0" err="1" smtClean="0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58171" y="2683734"/>
            <a:ext cx="35149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Жилье и городская среда</a:t>
            </a:r>
          </a:p>
          <a:p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Финансирование в 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году </a:t>
            </a:r>
          </a:p>
          <a:p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157 908,4 </a:t>
            </a:r>
            <a:r>
              <a:rPr lang="ru-RU" sz="1800" i="1" dirty="0" err="1" smtClean="0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 rot="120000">
            <a:off x="4258049" y="3581361"/>
            <a:ext cx="36283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Демография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Финансирование в 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году </a:t>
            </a:r>
          </a:p>
          <a:p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86 383,7 </a:t>
            </a:r>
            <a:r>
              <a:rPr lang="ru-RU" sz="1800" i="1" dirty="0" err="1" smtClean="0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 rot="180000">
            <a:off x="4242616" y="4455218"/>
            <a:ext cx="33838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i="1" dirty="0">
                <a:latin typeface="Times New Roman" pitchFamily="18" charset="0"/>
                <a:cs typeface="Times New Roman" pitchFamily="18" charset="0"/>
              </a:rPr>
              <a:t>Безопасные и качественные автомобильные дороги</a:t>
            </a:r>
          </a:p>
          <a:p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Финансирование в 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году </a:t>
            </a:r>
          </a:p>
          <a:p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308 714,7 </a:t>
            </a:r>
            <a:r>
              <a:rPr lang="ru-RU" sz="1800" i="1" dirty="0" err="1" smtClean="0"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803" y="837182"/>
            <a:ext cx="1429197" cy="773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803" y="1610849"/>
            <a:ext cx="1429801" cy="104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803" y="2657549"/>
            <a:ext cx="1429801" cy="1039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5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803" y="3696792"/>
            <a:ext cx="1429801" cy="990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51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804" y="4687096"/>
            <a:ext cx="1429800" cy="987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4542108"/>
      </p:ext>
    </p:extLst>
  </p:cSld>
  <p:clrMapOvr>
    <a:masterClrMapping/>
  </p:clrMapOvr>
  <p:transition spd="med">
    <p:zoom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332656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Национальные проекты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520" y="908720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b="1" i="1" dirty="0">
                <a:latin typeface="Times New Roman" pitchFamily="18" charset="0"/>
                <a:cs typeface="Times New Roman" pitchFamily="18" charset="0"/>
              </a:rPr>
              <a:t>Национальные проекты 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– это предлагаемые и разрабатываемые Президентом РФ и Правительством РФ стратегические планы по развитию конкретной сферы общественных отношений.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520" y="1832050"/>
            <a:ext cx="77768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Муниципалитет участвует в национальных проектах посредством реализации федеральной составляющей национальных проектов.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92896"/>
            <a:ext cx="7920880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84984"/>
            <a:ext cx="7848872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33776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3529" y="332656"/>
            <a:ext cx="7982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Национальные проекты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96336" y="637237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910527805"/>
              </p:ext>
            </p:extLst>
          </p:nvPr>
        </p:nvGraphicFramePr>
        <p:xfrm>
          <a:off x="467544" y="1412776"/>
          <a:ext cx="802889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7020270" y="2924944"/>
            <a:ext cx="1231200" cy="590400"/>
          </a:xfrm>
          <a:prstGeom prst="roundRect">
            <a:avLst/>
          </a:prstGeom>
          <a:gradFill>
            <a:gsLst>
              <a:gs pos="0">
                <a:srgbClr val="4151C7"/>
              </a:gs>
              <a:gs pos="100000">
                <a:schemeClr val="accent1">
                  <a:hueOff val="0"/>
                  <a:satOff val="0"/>
                  <a:lumOff val="0"/>
                  <a:alphaOff val="0"/>
                  <a:shade val="82000"/>
                  <a:satMod val="125000"/>
                  <a:lumMod val="74000"/>
                </a:schemeClr>
              </a:gs>
            </a:gsLst>
            <a:lin ang="5400000" scaled="0"/>
          </a:gradFill>
          <a:ln>
            <a:noFill/>
          </a:ln>
          <a:effectLst>
            <a:outerShdw blurRad="40005" dist="22860" dir="5400000" algn="ctr" rotWithShape="0">
              <a:schemeClr val="tx1">
                <a:alpha val="45000"/>
              </a:scheme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  <a:sp3d extrusionH="76200">
            <a:bevelT w="127000" h="25400" prst="relaxedInset"/>
            <a:extrusionClr>
              <a:schemeClr val="bg1"/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87 084,6</a:t>
            </a:r>
            <a:endParaRPr lang="ru-RU" sz="9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016740" y="3645024"/>
            <a:ext cx="1231200" cy="590400"/>
          </a:xfrm>
          <a:prstGeom prst="roundRect">
            <a:avLst/>
          </a:prstGeom>
          <a:gradFill>
            <a:gsLst>
              <a:gs pos="0">
                <a:srgbClr val="4057C8"/>
              </a:gs>
              <a:gs pos="100000">
                <a:schemeClr val="accent1">
                  <a:hueOff val="0"/>
                  <a:satOff val="0"/>
                  <a:lumOff val="0"/>
                  <a:alphaOff val="0"/>
                  <a:shade val="82000"/>
                  <a:satMod val="125000"/>
                  <a:lumMod val="74000"/>
                </a:schemeClr>
              </a:gs>
            </a:gsLst>
            <a:lin ang="5400000" scaled="0"/>
          </a:gradFill>
          <a:ln>
            <a:noFill/>
          </a:ln>
          <a:effectLst>
            <a:outerShdw blurRad="40005" dist="22860" dir="5400000" algn="ctr" rotWithShape="0">
              <a:schemeClr val="tx1">
                <a:alpha val="45000"/>
              </a:scheme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  <a:sp3d>
            <a:bevelT w="127000" h="254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-</a:t>
            </a:r>
            <a:endParaRPr lang="ru-RU" sz="32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016740" y="4336255"/>
            <a:ext cx="1231200" cy="590400"/>
          </a:xfrm>
          <a:prstGeom prst="roundRect">
            <a:avLst/>
          </a:prstGeom>
          <a:gradFill>
            <a:gsLst>
              <a:gs pos="0">
                <a:srgbClr val="4151C7"/>
              </a:gs>
              <a:gs pos="100000">
                <a:schemeClr val="accent1">
                  <a:hueOff val="0"/>
                  <a:satOff val="0"/>
                  <a:lumOff val="0"/>
                  <a:alphaOff val="0"/>
                  <a:shade val="82000"/>
                  <a:satMod val="125000"/>
                  <a:lumMod val="74000"/>
                </a:schemeClr>
              </a:gs>
            </a:gsLst>
            <a:lin ang="5400000" scaled="0"/>
          </a:gradFill>
          <a:ln>
            <a:noFill/>
          </a:ln>
          <a:effectLst/>
          <a:scene3d>
            <a:camera prst="orthographicFront"/>
            <a:lightRig rig="threePt" dir="t">
              <a:rot lat="0" lon="0" rev="7500000"/>
            </a:lightRig>
          </a:scene3d>
          <a:sp3d>
            <a:bevelT w="127000" h="254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28 749,5</a:t>
            </a:r>
            <a:endParaRPr lang="ru-RU" sz="9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999018" y="5013176"/>
            <a:ext cx="1231200" cy="590400"/>
          </a:xfrm>
          <a:prstGeom prst="roundRect">
            <a:avLst/>
          </a:prstGeom>
          <a:gradFill>
            <a:gsLst>
              <a:gs pos="0">
                <a:srgbClr val="404AC8"/>
              </a:gs>
              <a:gs pos="100000">
                <a:schemeClr val="accent1">
                  <a:hueOff val="0"/>
                  <a:satOff val="0"/>
                  <a:lumOff val="0"/>
                  <a:alphaOff val="0"/>
                  <a:shade val="82000"/>
                  <a:satMod val="125000"/>
                  <a:lumMod val="74000"/>
                </a:schemeClr>
              </a:gs>
            </a:gsLst>
            <a:lin ang="5400000" scaled="0"/>
          </a:gradFill>
          <a:ln>
            <a:noFill/>
          </a:ln>
          <a:effectLst>
            <a:outerShdw blurRad="40005" dist="22860" dir="5400000" algn="ctr" rotWithShape="0">
              <a:schemeClr val="tx1">
                <a:alpha val="45000"/>
              </a:scheme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  <a:sp3d>
            <a:bevelT w="127000" h="254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1 853,1</a:t>
            </a:r>
            <a:endParaRPr lang="ru-RU" sz="9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020270" y="5733256"/>
            <a:ext cx="1231200" cy="590400"/>
          </a:xfrm>
          <a:prstGeom prst="roundRect">
            <a:avLst/>
          </a:prstGeom>
          <a:gradFill>
            <a:gsLst>
              <a:gs pos="0">
                <a:srgbClr val="404AC8"/>
              </a:gs>
              <a:gs pos="100000">
                <a:schemeClr val="accent1">
                  <a:hueOff val="0"/>
                  <a:satOff val="0"/>
                  <a:lumOff val="0"/>
                  <a:alphaOff val="0"/>
                  <a:shade val="82000"/>
                  <a:satMod val="125000"/>
                  <a:lumMod val="74000"/>
                </a:schemeClr>
              </a:gs>
            </a:gsLst>
            <a:lin ang="5400000" scaled="0"/>
          </a:gradFill>
          <a:ln>
            <a:noFill/>
          </a:ln>
          <a:effectLst>
            <a:outerShdw blurRad="40005" dist="22860" dir="5400000" algn="ctr" rotWithShape="0">
              <a:schemeClr val="tx1">
                <a:alpha val="45000"/>
              </a:scheme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  <a:sp3d>
            <a:bevelT w="127000" h="254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93 085,2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90839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Box 3"/>
          <p:cNvSpPr txBox="1">
            <a:spLocks noChangeArrowheads="1"/>
          </p:cNvSpPr>
          <p:nvPr/>
        </p:nvSpPr>
        <p:spPr bwMode="auto">
          <a:xfrm>
            <a:off x="989013" y="1622425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" name="TextBox 7"/>
          <p:cNvSpPr txBox="1"/>
          <p:nvPr/>
        </p:nvSpPr>
        <p:spPr>
          <a:xfrm>
            <a:off x="467544" y="115888"/>
            <a:ext cx="8157344" cy="33855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>
                <a:latin typeface="Times New Roman" pitchFamily="18" charset="0"/>
                <a:ea typeface="+mj-ea"/>
                <a:cs typeface="Times New Roman" pitchFamily="18" charset="0"/>
              </a:rPr>
              <a:t>Меры социальной поддержки отдельных категорий граждан в МО «Город Майкоп»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7584" y="598664"/>
            <a:ext cx="1691297" cy="338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Целевая группа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89300" y="598664"/>
            <a:ext cx="1645322" cy="338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Вид поддержки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1356561115"/>
              </p:ext>
            </p:extLst>
          </p:nvPr>
        </p:nvGraphicFramePr>
        <p:xfrm>
          <a:off x="413613" y="1095569"/>
          <a:ext cx="2430195" cy="5530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Прямоугольная выноска 13"/>
          <p:cNvSpPr/>
          <p:nvPr/>
        </p:nvSpPr>
        <p:spPr>
          <a:xfrm>
            <a:off x="3347865" y="1268760"/>
            <a:ext cx="1728192" cy="900680"/>
          </a:xfrm>
          <a:prstGeom prst="wedgeRectCallout">
            <a:avLst>
              <a:gd name="adj1" fmla="val -75631"/>
              <a:gd name="adj2" fmla="val -20816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Единовременная материальная помощь на неотложные нужды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3347865" y="2564904"/>
            <a:ext cx="1728192" cy="756664"/>
          </a:xfrm>
          <a:prstGeom prst="wedgeRectCallout">
            <a:avLst>
              <a:gd name="adj1" fmla="val -75404"/>
              <a:gd name="adj2" fmla="val -21686"/>
            </a:avLst>
          </a:prstGeom>
          <a:solidFill>
            <a:schemeClr val="accent3">
              <a:lumMod val="40000"/>
              <a:lumOff val="60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Предоставление банных услуг</a:t>
            </a:r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3275856" y="3739505"/>
            <a:ext cx="1800201" cy="722857"/>
          </a:xfrm>
          <a:prstGeom prst="wedgeRectCallout">
            <a:avLst>
              <a:gd name="adj1" fmla="val -73150"/>
              <a:gd name="adj2" fmla="val 44758"/>
            </a:avLst>
          </a:prstGeom>
          <a:solidFill>
            <a:schemeClr val="accent4">
              <a:lumMod val="40000"/>
              <a:lumOff val="60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Единовременная материальная помощь лицам, отбывавшим наказание, назначенное судом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3234421" y="4869160"/>
            <a:ext cx="1800201" cy="684656"/>
          </a:xfrm>
          <a:prstGeom prst="wedgeRectCallout">
            <a:avLst>
              <a:gd name="adj1" fmla="val -67095"/>
              <a:gd name="adj2" fmla="val 49378"/>
            </a:avLst>
          </a:prstGeom>
          <a:solidFill>
            <a:schemeClr val="accent5">
              <a:lumMod val="40000"/>
              <a:lumOff val="60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Единовременная материальная помощь на улучшение социально-бытовых условий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3275856" y="6021288"/>
            <a:ext cx="1800201" cy="612648"/>
          </a:xfrm>
          <a:prstGeom prst="wedgeRectCallout">
            <a:avLst>
              <a:gd name="adj1" fmla="val -74010"/>
              <a:gd name="adj2" fmla="val -26745"/>
            </a:avLst>
          </a:prstGeom>
          <a:solidFill>
            <a:schemeClr val="accent6">
              <a:lumMod val="40000"/>
              <a:lumOff val="60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Ежемесячное пособие многодетной семье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16216" y="598664"/>
            <a:ext cx="1290546" cy="338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Показатели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9840375"/>
              </p:ext>
            </p:extLst>
          </p:nvPr>
        </p:nvGraphicFramePr>
        <p:xfrm>
          <a:off x="5220072" y="1269154"/>
          <a:ext cx="3775378" cy="9966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2128"/>
                <a:gridCol w="864096"/>
                <a:gridCol w="936104"/>
                <a:gridCol w="823050"/>
              </a:tblGrid>
              <a:tr h="431654">
                <a:tc rowSpan="2">
                  <a:txBody>
                    <a:bodyPr/>
                    <a:lstStyle/>
                    <a:p>
                      <a:pPr algn="ctr"/>
                      <a:endParaRPr lang="ru-RU" sz="8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целевой группы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B w="38100" cmpd="sng">
                      <a:noFill/>
                    </a:lnB>
                    <a:solidFill>
                      <a:schemeClr val="accent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chemeClr val="accent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исполнения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chemeClr val="accent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</a:tr>
              <a:tr h="129893">
                <a:tc vMerge="1"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478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91,9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</a:tr>
              <a:tr h="351646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расходов, тыс. руб.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652,0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217,3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883527"/>
              </p:ext>
            </p:extLst>
          </p:nvPr>
        </p:nvGraphicFramePr>
        <p:xfrm>
          <a:off x="5220072" y="2387736"/>
          <a:ext cx="3775378" cy="90028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80120"/>
                <a:gridCol w="936104"/>
                <a:gridCol w="966347"/>
                <a:gridCol w="792807"/>
              </a:tblGrid>
              <a:tr h="127229">
                <a:tc rowSpan="2">
                  <a:txBody>
                    <a:bodyPr/>
                    <a:lstStyle/>
                    <a:p>
                      <a:pPr algn="ctr"/>
                      <a:endParaRPr lang="ru-RU" sz="8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целевой группы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B w="38100" cmpd="sng">
                      <a:noFill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исполнения</a:t>
                      </a:r>
                    </a:p>
                  </a:txBody>
                  <a:tcPr>
                    <a:lnB w="38100" cmpd="sng">
                      <a:noFill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</a:tr>
              <a:tr h="129893">
                <a:tc vMerge="1"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</a:t>
                      </a:r>
                    </a:p>
                  </a:txBody>
                  <a:tcPr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</a:tr>
              <a:tr h="351646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расходов, тыс. руб.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850,0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634,2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74,6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6565412"/>
              </p:ext>
            </p:extLst>
          </p:nvPr>
        </p:nvGraphicFramePr>
        <p:xfrm>
          <a:off x="5220072" y="3562076"/>
          <a:ext cx="3775380" cy="90028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80121"/>
                <a:gridCol w="864096"/>
                <a:gridCol w="1008112"/>
                <a:gridCol w="823051"/>
              </a:tblGrid>
              <a:tr h="127229">
                <a:tc rowSpan="2"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целевой группы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B w="38100" cmpd="sng">
                      <a:noFill/>
                    </a:lnB>
                    <a:solidFill>
                      <a:schemeClr val="accent4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chemeClr val="accent4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исполнения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chemeClr val="accent4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</a:tr>
              <a:tr h="129893">
                <a:tc vMerge="1"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</a:tr>
              <a:tr h="351646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расходов, тыс. руб.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224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6886278"/>
              </p:ext>
            </p:extLst>
          </p:nvPr>
        </p:nvGraphicFramePr>
        <p:xfrm>
          <a:off x="5220072" y="4629097"/>
          <a:ext cx="3775378" cy="90028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80120"/>
                <a:gridCol w="864096"/>
                <a:gridCol w="1008112"/>
                <a:gridCol w="823050"/>
              </a:tblGrid>
              <a:tr h="127229">
                <a:tc rowSpan="2"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целевой группы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B w="38100" cmpd="sng">
                      <a:noFill/>
                    </a:lnB>
                    <a:solidFill>
                      <a:schemeClr val="accent5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chemeClr val="accent5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исполнения</a:t>
                      </a:r>
                    </a:p>
                  </a:txBody>
                  <a:tcPr>
                    <a:lnB w="38100" cmpd="sng">
                      <a:noFill/>
                    </a:lnB>
                    <a:solidFill>
                      <a:schemeClr val="accent5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</a:tr>
              <a:tr h="129893">
                <a:tc vMerge="1"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</a:tr>
              <a:tr h="351646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расходов, тыс. руб.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" name="Таблица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0550237"/>
              </p:ext>
            </p:extLst>
          </p:nvPr>
        </p:nvGraphicFramePr>
        <p:xfrm>
          <a:off x="5220072" y="5764829"/>
          <a:ext cx="3775378" cy="90028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80120"/>
                <a:gridCol w="864096"/>
                <a:gridCol w="1008112"/>
                <a:gridCol w="823050"/>
              </a:tblGrid>
              <a:tr h="127229">
                <a:tc rowSpan="2"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целевой группы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B w="38100" cmpd="sng">
                      <a:noFill/>
                    </a:lnB>
                    <a:solidFill>
                      <a:schemeClr val="accent6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chemeClr val="accent6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исполнения</a:t>
                      </a:r>
                    </a:p>
                  </a:txBody>
                  <a:tcPr>
                    <a:lnB w="38100" cmpd="sng">
                      <a:noFill/>
                    </a:lnB>
                    <a:solidFill>
                      <a:schemeClr val="accent6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</a:tr>
              <a:tr h="129893">
                <a:tc vMerge="1"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</a:tr>
              <a:tr h="351646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расходов, тыс. руб.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596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99,3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588256443"/>
              </p:ext>
            </p:extLst>
          </p:nvPr>
        </p:nvGraphicFramePr>
        <p:xfrm>
          <a:off x="251520" y="926722"/>
          <a:ext cx="2592288" cy="58146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3"/>
          <p:cNvSpPr txBox="1">
            <a:spLocks noGrp="1"/>
          </p:cNvSpPr>
          <p:nvPr>
            <p:ph type="title" idx="4294967295"/>
          </p:nvPr>
        </p:nvSpPr>
        <p:spPr>
          <a:xfrm>
            <a:off x="0" y="228600"/>
            <a:ext cx="1809750" cy="33813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Целевая группа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64733" y="209462"/>
            <a:ext cx="1645322" cy="338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Вид поддержки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3075196" y="1052736"/>
            <a:ext cx="1977321" cy="468052"/>
          </a:xfrm>
          <a:prstGeom prst="wedgeRectCallout">
            <a:avLst>
              <a:gd name="adj1" fmla="val -65713"/>
              <a:gd name="adj2" fmla="val -237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выплата на приобретение жилья молодым семьям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3200560" y="1988840"/>
            <a:ext cx="1882268" cy="936104"/>
          </a:xfrm>
          <a:prstGeom prst="wedgeRectCallout">
            <a:avLst>
              <a:gd name="adj1" fmla="val -69200"/>
              <a:gd name="adj2" fmla="val -21937"/>
            </a:avLst>
          </a:prstGeom>
          <a:solidFill>
            <a:schemeClr val="accent3">
              <a:lumMod val="40000"/>
              <a:lumOff val="60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Предоставление жилых помещений по договорам найма специализированных жилых помещений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3080690" y="3284984"/>
            <a:ext cx="1882268" cy="658033"/>
          </a:xfrm>
          <a:prstGeom prst="wedgeRectCallout">
            <a:avLst>
              <a:gd name="adj1" fmla="val -65261"/>
              <a:gd name="adj2" fmla="val -18412"/>
            </a:avLst>
          </a:prstGeom>
          <a:solidFill>
            <a:schemeClr val="accent4">
              <a:lumMod val="40000"/>
              <a:lumOff val="60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Ежемесячная денежная выплата 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3125883" y="4560295"/>
            <a:ext cx="1923021" cy="414336"/>
          </a:xfrm>
          <a:prstGeom prst="wedgeRectCallout">
            <a:avLst>
              <a:gd name="adj1" fmla="val -64631"/>
              <a:gd name="adj2" fmla="val -37646"/>
            </a:avLst>
          </a:prstGeom>
          <a:solidFill>
            <a:schemeClr val="accent5">
              <a:lumMod val="40000"/>
              <a:lumOff val="60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Пенсия за выслугу лет</a:t>
            </a:r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3035084" y="5484605"/>
            <a:ext cx="1923021" cy="864096"/>
          </a:xfrm>
          <a:prstGeom prst="wedgeRectCallout">
            <a:avLst>
              <a:gd name="adj1" fmla="val -64427"/>
              <a:gd name="adj2" fmla="val -26745"/>
            </a:avLst>
          </a:prstGeom>
          <a:solidFill>
            <a:schemeClr val="accent6">
              <a:lumMod val="40000"/>
              <a:lumOff val="60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Родители </a:t>
            </a:r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(законные представители), имеющие право на компенсационные выплаты, чей ребенок посещает дошкольное образовательное учреждение</a:t>
            </a:r>
          </a:p>
          <a:p>
            <a:pPr algn="ctr"/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7591034"/>
              </p:ext>
            </p:extLst>
          </p:nvPr>
        </p:nvGraphicFramePr>
        <p:xfrm>
          <a:off x="5273800" y="857221"/>
          <a:ext cx="3775378" cy="90028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2128"/>
                <a:gridCol w="864096"/>
                <a:gridCol w="936104"/>
                <a:gridCol w="823050"/>
              </a:tblGrid>
              <a:tr h="127229">
                <a:tc rowSpan="2">
                  <a:txBody>
                    <a:bodyPr/>
                    <a:lstStyle/>
                    <a:p>
                      <a:pPr algn="ctr"/>
                      <a:endParaRPr lang="ru-RU" sz="8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целевой группы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B w="38100" cmpd="sng"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исполнения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29893">
                <a:tc vMerge="1"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51646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расходов, тыс. руб.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79750,06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79750,06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6516216" y="209462"/>
            <a:ext cx="1290546" cy="338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Показатели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2362937"/>
              </p:ext>
            </p:extLst>
          </p:nvPr>
        </p:nvGraphicFramePr>
        <p:xfrm>
          <a:off x="5273800" y="2030727"/>
          <a:ext cx="3775378" cy="1005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34787"/>
                <a:gridCol w="981437"/>
                <a:gridCol w="966347"/>
                <a:gridCol w="792807"/>
              </a:tblGrid>
              <a:tr h="127229">
                <a:tc rowSpan="2">
                  <a:txBody>
                    <a:bodyPr/>
                    <a:lstStyle/>
                    <a:p>
                      <a:pPr algn="ctr"/>
                      <a:endParaRPr lang="ru-RU" sz="8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целевой группы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B w="38100" cmpd="sng">
                      <a:noFill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исполнения</a:t>
                      </a:r>
                    </a:p>
                  </a:txBody>
                  <a:tcPr>
                    <a:lnB w="38100" cmpd="sng">
                      <a:noFill/>
                    </a:lnB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</a:tr>
              <a:tr h="129893">
                <a:tc vMerge="1"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</a:tr>
              <a:tr h="351646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расходов,</a:t>
                      </a:r>
                    </a:p>
                    <a:p>
                      <a:pPr algn="ctr"/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тыс. руб.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28295,34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28295,34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960272"/>
              </p:ext>
            </p:extLst>
          </p:nvPr>
        </p:nvGraphicFramePr>
        <p:xfrm>
          <a:off x="5273799" y="3276850"/>
          <a:ext cx="3775380" cy="90028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80121"/>
                <a:gridCol w="864096"/>
                <a:gridCol w="1008112"/>
                <a:gridCol w="823051"/>
              </a:tblGrid>
              <a:tr h="127229">
                <a:tc rowSpan="2"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целевой группы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B w="38100" cmpd="sng">
                      <a:noFill/>
                    </a:lnB>
                    <a:solidFill>
                      <a:schemeClr val="accent4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chemeClr val="accent4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исполнения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chemeClr val="accent4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</a:tr>
              <a:tr h="129893">
                <a:tc vMerge="1"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</a:tr>
              <a:tr h="351646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расходов, тыс. руб.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556,1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556,1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1523735"/>
              </p:ext>
            </p:extLst>
          </p:nvPr>
        </p:nvGraphicFramePr>
        <p:xfrm>
          <a:off x="5273800" y="4297829"/>
          <a:ext cx="3775378" cy="90028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80120"/>
                <a:gridCol w="864096"/>
                <a:gridCol w="1008112"/>
                <a:gridCol w="823050"/>
              </a:tblGrid>
              <a:tr h="127229">
                <a:tc rowSpan="2"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целевой группы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B w="38100" cmpd="sng">
                      <a:noFill/>
                    </a:lnB>
                    <a:solidFill>
                      <a:schemeClr val="accent5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chemeClr val="accent5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исполнения</a:t>
                      </a:r>
                    </a:p>
                  </a:txBody>
                  <a:tcPr>
                    <a:lnB w="38100" cmpd="sng">
                      <a:noFill/>
                    </a:lnB>
                    <a:solidFill>
                      <a:schemeClr val="accent5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</a:tr>
              <a:tr h="129893">
                <a:tc vMerge="1"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</a:tr>
              <a:tr h="351646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расходов, тыс. руб.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17 017,3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17 017,3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8831364"/>
              </p:ext>
            </p:extLst>
          </p:nvPr>
        </p:nvGraphicFramePr>
        <p:xfrm>
          <a:off x="5220072" y="5460592"/>
          <a:ext cx="3775378" cy="90028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80120"/>
                <a:gridCol w="864096"/>
                <a:gridCol w="1008112"/>
                <a:gridCol w="823050"/>
              </a:tblGrid>
              <a:tr h="127229">
                <a:tc rowSpan="2"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целевой группы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B w="38100" cmpd="sng">
                      <a:noFill/>
                    </a:lnB>
                    <a:solidFill>
                      <a:schemeClr val="accent6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chemeClr val="accent6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исполнения</a:t>
                      </a:r>
                    </a:p>
                  </a:txBody>
                  <a:tcPr>
                    <a:lnB w="38100" cmpd="sng">
                      <a:noFill/>
                    </a:lnB>
                    <a:solidFill>
                      <a:schemeClr val="accent6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</a:tr>
              <a:tr h="129893">
                <a:tc vMerge="1"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7934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7889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99,4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</a:tr>
              <a:tr h="351646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расходов, тыс. руб.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1557,6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1537,2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98,7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7683232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44631" y="624813"/>
            <a:ext cx="1691297" cy="338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Целевая группа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4"/>
          <p:cNvSpPr txBox="1">
            <a:spLocks noGrp="1"/>
          </p:cNvSpPr>
          <p:nvPr>
            <p:ph type="title" idx="4294967295"/>
          </p:nvPr>
        </p:nvSpPr>
        <p:spPr>
          <a:xfrm>
            <a:off x="179512" y="623642"/>
            <a:ext cx="1790700" cy="3397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 поддержки</a:t>
            </a: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16216" y="627818"/>
            <a:ext cx="1290545" cy="338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Показатели</a:t>
            </a: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10270276"/>
              </p:ext>
            </p:extLst>
          </p:nvPr>
        </p:nvGraphicFramePr>
        <p:xfrm>
          <a:off x="251520" y="1412776"/>
          <a:ext cx="2448272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Прямоугольная выноска 9"/>
          <p:cNvSpPr/>
          <p:nvPr/>
        </p:nvSpPr>
        <p:spPr>
          <a:xfrm>
            <a:off x="3154176" y="1340768"/>
            <a:ext cx="1872208" cy="864096"/>
          </a:xfrm>
          <a:prstGeom prst="wedgeRectCallout">
            <a:avLst>
              <a:gd name="adj1" fmla="val -64696"/>
              <a:gd name="adj2" fmla="val -18188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Компенсационные выплаты по возмещению затрат на оплату проезда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9579858"/>
              </p:ext>
            </p:extLst>
          </p:nvPr>
        </p:nvGraphicFramePr>
        <p:xfrm>
          <a:off x="5278992" y="1452084"/>
          <a:ext cx="3764992" cy="7620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80120"/>
                <a:gridCol w="802376"/>
                <a:gridCol w="941248"/>
                <a:gridCol w="941248"/>
              </a:tblGrid>
              <a:tr h="156539">
                <a:tc rowSpan="2"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целевой группы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B w="38100" cmpd="sng">
                      <a:noFill/>
                    </a:lnB>
                    <a:solidFill>
                      <a:schemeClr val="accent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chemeClr val="accent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исполнения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chemeClr val="accent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</a:tr>
              <a:tr h="156539">
                <a:tc vMerge="1"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</a:tr>
              <a:tr h="159008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расходов, тыс. руб.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196,9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196,9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Прямоугольная выноска 12"/>
          <p:cNvSpPr/>
          <p:nvPr/>
        </p:nvSpPr>
        <p:spPr>
          <a:xfrm>
            <a:off x="3154176" y="2492896"/>
            <a:ext cx="1849873" cy="936104"/>
          </a:xfrm>
          <a:prstGeom prst="wedgeRectCallout">
            <a:avLst>
              <a:gd name="adj1" fmla="val -67307"/>
              <a:gd name="adj2" fmla="val -20669"/>
            </a:avLst>
          </a:prstGeom>
          <a:solidFill>
            <a:schemeClr val="accent3">
              <a:lumMod val="40000"/>
              <a:lumOff val="60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Компенсация на оплату жилья и коммунальных услуг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6638916"/>
              </p:ext>
            </p:extLst>
          </p:nvPr>
        </p:nvGraphicFramePr>
        <p:xfrm>
          <a:off x="5273799" y="2492896"/>
          <a:ext cx="3775378" cy="90028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2128"/>
                <a:gridCol w="864096"/>
                <a:gridCol w="864096"/>
                <a:gridCol w="895058"/>
              </a:tblGrid>
              <a:tr h="127229">
                <a:tc rowSpan="2"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целевой группы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B w="38100" cmpd="sng"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исполнения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29893">
                <a:tc vMerge="1">
                  <a:txBody>
                    <a:bodyPr/>
                    <a:lstStyle/>
                    <a:p>
                      <a:pPr algn="ctr"/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1607</a:t>
                      </a:r>
                    </a:p>
                  </a:txBody>
                  <a:tcPr>
                    <a:lnL w="381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1607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51646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расходов, тыс. руб.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5049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4649,1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92,1</a:t>
                      </a:r>
                      <a:endParaRPr lang="ru-RU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7005526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40308" y="404664"/>
            <a:ext cx="6372225" cy="1223962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marL="182563" indent="0">
              <a:buFont typeface="Georgia" pitchFamily="18" charset="0"/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</a:rPr>
              <a:t>Структура муниципального долга </a:t>
            </a:r>
            <a:br>
              <a:rPr lang="ru-RU" sz="1800" dirty="0" smtClean="0">
                <a:solidFill>
                  <a:schemeClr val="tx1"/>
                </a:solidFill>
                <a:effectLst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</a:rPr>
              <a:t>(в соответствии с Бюджетным кодексом</a:t>
            </a:r>
            <a:br>
              <a:rPr lang="ru-RU" sz="1800" dirty="0" smtClean="0">
                <a:solidFill>
                  <a:schemeClr val="tx1"/>
                </a:solidFill>
                <a:effectLst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</a:rPr>
              <a:t> Российской Федерации)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547813" y="2205038"/>
            <a:ext cx="1944687" cy="9445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b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prstClr val="black"/>
                </a:solidFill>
              </a:rPr>
              <a:t>Кредиты</a:t>
            </a:r>
            <a:endParaRPr lang="ru-RU" sz="18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29025" y="2205038"/>
            <a:ext cx="1993900" cy="7921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b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prstClr val="black"/>
                </a:solidFill>
              </a:rPr>
              <a:t>Муниципальные ценные бумаги</a:t>
            </a:r>
            <a:endParaRPr lang="ru-RU" sz="18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83262" y="2205038"/>
            <a:ext cx="2029097" cy="9445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b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prstClr val="black"/>
                </a:solidFill>
              </a:rPr>
              <a:t>Муниципальные гарантии</a:t>
            </a:r>
            <a:endParaRPr lang="ru-RU" sz="18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87400" y="3587750"/>
            <a:ext cx="1696562" cy="99337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b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prstClr val="black"/>
                </a:solidFill>
              </a:rPr>
              <a:t>Бюджетные кредиты</a:t>
            </a:r>
            <a:endParaRPr lang="ru-RU" sz="18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860675" y="3587750"/>
            <a:ext cx="1765300" cy="99337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b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prstClr val="black"/>
                </a:solidFill>
              </a:rPr>
              <a:t>Кредиты от кредитных организаций</a:t>
            </a:r>
            <a:endParaRPr lang="ru-RU" sz="18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763713" y="5157788"/>
            <a:ext cx="1871662" cy="100751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fontAlgn="b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prstClr val="black"/>
                </a:solidFill>
              </a:rPr>
              <a:t>Краткосрочный (менее 1 года)</a:t>
            </a:r>
            <a:endParaRPr lang="ru-RU" sz="18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924300" y="5157788"/>
            <a:ext cx="2087563" cy="107952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fontAlgn="b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prstClr val="black"/>
                </a:solidFill>
              </a:rPr>
              <a:t>Среднесрочный                    ( от 1 года до 5 лет)</a:t>
            </a:r>
            <a:endParaRPr lang="ru-RU" sz="18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300788" y="5157788"/>
            <a:ext cx="2087562" cy="11515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prstClr val="black"/>
                </a:solidFill>
              </a:rPr>
              <a:t>Долгосрочный                                   ( от 5лет до 10 лет включительно)</a:t>
            </a:r>
          </a:p>
        </p:txBody>
      </p:sp>
      <p:sp>
        <p:nvSpPr>
          <p:cNvPr id="90123" name="Прямоугольник 22"/>
          <p:cNvSpPr>
            <a:spLocks noChangeArrowheads="1"/>
          </p:cNvSpPr>
          <p:nvPr/>
        </p:nvSpPr>
        <p:spPr bwMode="auto">
          <a:xfrm>
            <a:off x="468313" y="2503488"/>
            <a:ext cx="107950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fontAlgn="b"/>
            <a:r>
              <a:rPr lang="ru-RU" alt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ru-RU" altLang="ru-RU" sz="1200" b="1" dirty="0">
                <a:solidFill>
                  <a:srgbClr val="000000"/>
                </a:solidFill>
                <a:latin typeface="Calibri" pitchFamily="34" charset="0"/>
              </a:rPr>
              <a:t> видам долговых обязательств</a:t>
            </a:r>
            <a:endParaRPr lang="ru-RU" altLang="ru-RU" sz="12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0124" name="Прямоугольник 23"/>
          <p:cNvSpPr>
            <a:spLocks noChangeArrowheads="1"/>
          </p:cNvSpPr>
          <p:nvPr/>
        </p:nvSpPr>
        <p:spPr bwMode="auto">
          <a:xfrm>
            <a:off x="468313" y="5330825"/>
            <a:ext cx="1079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fontAlgn="b"/>
            <a:r>
              <a:rPr lang="ru-RU" alt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altLang="ru-RU" sz="1400" b="1">
                <a:solidFill>
                  <a:srgbClr val="000000"/>
                </a:solidFill>
                <a:latin typeface="Calibri" pitchFamily="34" charset="0"/>
              </a:rPr>
              <a:t>о</a:t>
            </a:r>
            <a:r>
              <a:rPr lang="ru-RU" altLang="ru-RU" sz="1200" b="1">
                <a:solidFill>
                  <a:srgbClr val="000000"/>
                </a:solidFill>
                <a:latin typeface="Calibri" pitchFamily="34" charset="0"/>
              </a:rPr>
              <a:t> сроку</a:t>
            </a:r>
            <a:endParaRPr lang="ru-RU" altLang="ru-RU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 rot="5400000">
            <a:off x="2910436" y="3150324"/>
            <a:ext cx="406398" cy="468457"/>
          </a:xfrm>
          <a:prstGeom prst="rightArrow">
            <a:avLst>
              <a:gd name="adj1" fmla="val 50000"/>
              <a:gd name="adj2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1763713" y="3181350"/>
            <a:ext cx="432023" cy="406402"/>
          </a:xfrm>
          <a:prstGeom prst="downArrow">
            <a:avLst>
              <a:gd name="adj1" fmla="val 50000"/>
              <a:gd name="adj2" fmla="val 1162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029117"/>
            <a:ext cx="2774460" cy="22195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Заголовок 1"/>
          <p:cNvSpPr txBox="1">
            <a:spLocks/>
          </p:cNvSpPr>
          <p:nvPr/>
        </p:nvSpPr>
        <p:spPr>
          <a:xfrm>
            <a:off x="1835896" y="404813"/>
            <a:ext cx="6962775" cy="1079500"/>
          </a:xfrm>
          <a:prstGeom prst="rect">
            <a:avLst/>
          </a:prstGeom>
          <a:ln>
            <a:noFill/>
          </a:ln>
        </p:spPr>
        <p:txBody>
          <a:bodyPr lIns="0" rIns="0" bIns="0" anchor="b"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Исполнение 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основных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параметров бюджета муниципального образования «Город Майкоп»</a:t>
            </a:r>
            <a:b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    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2174" r="77935">
                        <a14:foregroundMark x1="40870" y1="25781" x2="41087" y2="74609"/>
                        <a14:foregroundMark x1="41304" y1="75195" x2="58804" y2="25391"/>
                        <a14:foregroundMark x1="59022" y1="25391" x2="41196" y2="25391"/>
                        <a14:foregroundMark x1="58696" y1="25781" x2="58804" y2="74023"/>
                        <a14:foregroundMark x1="41087" y1="74609" x2="58587" y2="74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17514"/>
            <a:ext cx="1988019" cy="1106375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3280662"/>
              </p:ext>
            </p:extLst>
          </p:nvPr>
        </p:nvGraphicFramePr>
        <p:xfrm>
          <a:off x="395535" y="1628800"/>
          <a:ext cx="8403137" cy="4570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9349"/>
                <a:gridCol w="2344596"/>
                <a:gridCol w="2344596"/>
                <a:gridCol w="2344596"/>
              </a:tblGrid>
              <a:tr h="967971"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400" b="1" kern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 </a:t>
                      </a:r>
                    </a:p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400" b="1" kern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400" b="1" kern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400" b="1" kern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400" b="1" kern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 </a:t>
                      </a:r>
                    </a:p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400" b="1" kern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исполнения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7445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itchFamily="18" charset="0"/>
                        </a:rPr>
                        <a:t>Доходы, в </a:t>
                      </a:r>
                      <a:r>
                        <a:rPr lang="ru-RU" sz="1400" b="1" kern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itchFamily="18" charset="0"/>
                        </a:rPr>
                        <a:t>т.ч</a:t>
                      </a:r>
                      <a:r>
                        <a:rPr lang="ru-RU" sz="1400" b="1" kern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400" b="1" kern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119 520,7</a:t>
                      </a:r>
                      <a:endParaRPr lang="ru-RU" sz="1400" b="1" kern="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5 097951,3</a:t>
                      </a:r>
                    </a:p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99,6</a:t>
                      </a:r>
                    </a:p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637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itchFamily="18" charset="0"/>
                        </a:rPr>
                        <a:t>Налоговые и неналоговые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1 487 106,1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1 530 449,8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itchFamily="18" charset="0"/>
                        </a:rPr>
                        <a:t>102,9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978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itchFamily="18" charset="0"/>
                        </a:rPr>
                        <a:t>Межбюджетные трансферты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3 632 414,6</a:t>
                      </a:r>
                    </a:p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3 567 501,5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98,2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978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itchFamily="18" charset="0"/>
                        </a:rPr>
                        <a:t>Расходы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5 260 999,3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5 160 398,3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98,1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978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1" kern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Дефицит (-)/ профицит (+)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-141 478,6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-62 447,0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</a:p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Блок-схема: подготовка 14"/>
          <p:cNvSpPr/>
          <p:nvPr/>
        </p:nvSpPr>
        <p:spPr>
          <a:xfrm>
            <a:off x="1668463" y="2419350"/>
            <a:ext cx="1970087" cy="722313"/>
          </a:xfrm>
          <a:prstGeom prst="flowChartPreparati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</a:rPr>
              <a:t>498 900,0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6" name="Блок-схема: подготовка 15"/>
          <p:cNvSpPr/>
          <p:nvPr/>
        </p:nvSpPr>
        <p:spPr>
          <a:xfrm>
            <a:off x="1665288" y="3357563"/>
            <a:ext cx="1898650" cy="719137"/>
          </a:xfrm>
          <a:prstGeom prst="flowChartPreparati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</a:rPr>
              <a:t>456  </a:t>
            </a:r>
            <a:r>
              <a:rPr lang="ru-RU" sz="1400" dirty="0">
                <a:solidFill>
                  <a:prstClr val="black"/>
                </a:solidFill>
              </a:rPr>
              <a:t>000,0</a:t>
            </a:r>
          </a:p>
        </p:txBody>
      </p:sp>
      <p:sp>
        <p:nvSpPr>
          <p:cNvPr id="17" name="Блок-схема: подготовка 16"/>
          <p:cNvSpPr/>
          <p:nvPr/>
        </p:nvSpPr>
        <p:spPr>
          <a:xfrm>
            <a:off x="3779838" y="3357563"/>
            <a:ext cx="1871662" cy="719137"/>
          </a:xfrm>
          <a:prstGeom prst="flowChartPreparati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</a:rPr>
              <a:t>400 000,0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8" name="Блок-схема: подготовка 17"/>
          <p:cNvSpPr/>
          <p:nvPr/>
        </p:nvSpPr>
        <p:spPr>
          <a:xfrm>
            <a:off x="3779838" y="2419350"/>
            <a:ext cx="1871662" cy="722313"/>
          </a:xfrm>
          <a:prstGeom prst="flowChartPreparati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</a:rPr>
              <a:t>554 990,0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9" name="Блок-схема: узел 18"/>
          <p:cNvSpPr/>
          <p:nvPr/>
        </p:nvSpPr>
        <p:spPr>
          <a:xfrm>
            <a:off x="5818188" y="2349500"/>
            <a:ext cx="2786062" cy="792163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</a:rPr>
              <a:t>Бюджетные кредиты от других бюджетов бюджетной системы</a:t>
            </a:r>
          </a:p>
        </p:txBody>
      </p:sp>
      <p:sp>
        <p:nvSpPr>
          <p:cNvPr id="21" name="Блок-схема: узел 20"/>
          <p:cNvSpPr/>
          <p:nvPr/>
        </p:nvSpPr>
        <p:spPr>
          <a:xfrm>
            <a:off x="5822950" y="3357563"/>
            <a:ext cx="2781300" cy="719137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</a:rPr>
              <a:t>Кредиты кредитных организаций</a:t>
            </a:r>
          </a:p>
        </p:txBody>
      </p:sp>
      <p:sp>
        <p:nvSpPr>
          <p:cNvPr id="24" name="Выноска со стрелкой вверх 23"/>
          <p:cNvSpPr/>
          <p:nvPr/>
        </p:nvSpPr>
        <p:spPr>
          <a:xfrm>
            <a:off x="1819275" y="4232275"/>
            <a:ext cx="1444625" cy="457200"/>
          </a:xfrm>
          <a:prstGeom prst="upArrowCallout">
            <a:avLst>
              <a:gd name="adj1" fmla="val 0"/>
              <a:gd name="adj2" fmla="val 0"/>
              <a:gd name="adj3" fmla="val 25000"/>
              <a:gd name="adj4" fmla="val 6497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</a:rPr>
              <a:t>на </a:t>
            </a:r>
            <a:r>
              <a:rPr lang="ru-RU" sz="1400" dirty="0" smtClean="0">
                <a:solidFill>
                  <a:prstClr val="black"/>
                </a:solidFill>
              </a:rPr>
              <a:t>01.01.2019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26" name="Выноска со стрелкой вверх 25"/>
          <p:cNvSpPr/>
          <p:nvPr/>
        </p:nvSpPr>
        <p:spPr>
          <a:xfrm>
            <a:off x="4067175" y="4251325"/>
            <a:ext cx="1441450" cy="438150"/>
          </a:xfrm>
          <a:prstGeom prst="upArrowCallout">
            <a:avLst>
              <a:gd name="adj1" fmla="val 25000"/>
              <a:gd name="adj2" fmla="val 0"/>
              <a:gd name="adj3" fmla="val 29626"/>
              <a:gd name="adj4" fmla="val 6497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</a:rPr>
              <a:t>на </a:t>
            </a:r>
            <a:r>
              <a:rPr lang="ru-RU" sz="1400" dirty="0" smtClean="0">
                <a:solidFill>
                  <a:prstClr val="black"/>
                </a:solidFill>
              </a:rPr>
              <a:t>01.01.2020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37" name="Выноска со стрелкой вниз 36"/>
          <p:cNvSpPr/>
          <p:nvPr/>
        </p:nvSpPr>
        <p:spPr>
          <a:xfrm>
            <a:off x="4146550" y="1773238"/>
            <a:ext cx="1106488" cy="646112"/>
          </a:xfrm>
          <a:prstGeom prst="downArrowCallout">
            <a:avLst>
              <a:gd name="adj1" fmla="val 0"/>
              <a:gd name="adj2" fmla="val 25000"/>
              <a:gd name="adj3" fmla="val 25000"/>
              <a:gd name="adj4" fmla="val 6497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</a:rPr>
              <a:t>954 990,0</a:t>
            </a:r>
            <a:endParaRPr lang="ru-RU" sz="1400" b="1" dirty="0">
              <a:solidFill>
                <a:prstClr val="black"/>
              </a:solidFill>
            </a:endParaRPr>
          </a:p>
        </p:txBody>
      </p:sp>
      <p:cxnSp>
        <p:nvCxnSpPr>
          <p:cNvPr id="39" name="Прямая со стрелкой 38"/>
          <p:cNvCxnSpPr/>
          <p:nvPr/>
        </p:nvCxnSpPr>
        <p:spPr>
          <a:xfrm>
            <a:off x="3276600" y="5589588"/>
            <a:ext cx="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149" name="Прямоугольник 42"/>
          <p:cNvSpPr>
            <a:spLocks noChangeArrowheads="1"/>
          </p:cNvSpPr>
          <p:nvPr/>
        </p:nvSpPr>
        <p:spPr bwMode="auto">
          <a:xfrm rot="10800000" flipV="1">
            <a:off x="2074863" y="5156479"/>
            <a:ext cx="8413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ru-RU" altLang="ru-RU" sz="1800" dirty="0" smtClean="0">
                <a:solidFill>
                  <a:srgbClr val="000000"/>
                </a:solidFill>
                <a:latin typeface="Calibri" pitchFamily="34" charset="0"/>
              </a:rPr>
              <a:t>71,4%</a:t>
            </a:r>
            <a:endParaRPr lang="ru-RU" altLang="ru-RU" sz="1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1150" name="Прямоугольник 44"/>
          <p:cNvSpPr>
            <a:spLocks noChangeArrowheads="1"/>
          </p:cNvSpPr>
          <p:nvPr/>
        </p:nvSpPr>
        <p:spPr bwMode="auto">
          <a:xfrm rot="10800000" flipV="1">
            <a:off x="4356100" y="5156200"/>
            <a:ext cx="792163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ru-RU" altLang="ru-RU" sz="1800" dirty="0" smtClean="0">
                <a:solidFill>
                  <a:srgbClr val="000000"/>
                </a:solidFill>
                <a:latin typeface="Calibri" pitchFamily="34" charset="0"/>
              </a:rPr>
              <a:t>61,2%</a:t>
            </a:r>
            <a:endParaRPr lang="ru-RU" altLang="ru-RU" sz="1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1151" name="Прямоугольник 54"/>
          <p:cNvSpPr>
            <a:spLocks noChangeArrowheads="1"/>
          </p:cNvSpPr>
          <p:nvPr/>
        </p:nvSpPr>
        <p:spPr bwMode="auto">
          <a:xfrm>
            <a:off x="1803400" y="4818063"/>
            <a:ext cx="1444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ru-RU" altLang="ru-RU" sz="1800" dirty="0">
                <a:solidFill>
                  <a:srgbClr val="000000"/>
                </a:solidFill>
                <a:latin typeface="Calibri" pitchFamily="34" charset="0"/>
              </a:rPr>
              <a:t>     </a:t>
            </a:r>
            <a:r>
              <a:rPr lang="ru-RU" altLang="ru-RU" sz="1800" dirty="0" smtClean="0">
                <a:solidFill>
                  <a:srgbClr val="000000"/>
                </a:solidFill>
                <a:latin typeface="Calibri" pitchFamily="34" charset="0"/>
              </a:rPr>
              <a:t>28 559,9</a:t>
            </a:r>
            <a:endParaRPr lang="ru-RU" altLang="ru-RU" sz="18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1152" name="Прямоугольник 55"/>
          <p:cNvSpPr>
            <a:spLocks noChangeArrowheads="1"/>
          </p:cNvSpPr>
          <p:nvPr/>
        </p:nvSpPr>
        <p:spPr bwMode="auto">
          <a:xfrm>
            <a:off x="4067175" y="4837113"/>
            <a:ext cx="1368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ru-RU" altLang="ru-RU" sz="1800" b="1" dirty="0">
                <a:solidFill>
                  <a:srgbClr val="000000"/>
                </a:solidFill>
                <a:latin typeface="Calibri" pitchFamily="34" charset="0"/>
              </a:rPr>
              <a:t>     </a:t>
            </a:r>
            <a:r>
              <a:rPr lang="ru-RU" altLang="ru-RU" sz="1800" dirty="0" smtClean="0">
                <a:solidFill>
                  <a:srgbClr val="000000"/>
                </a:solidFill>
                <a:latin typeface="Calibri" pitchFamily="34" charset="0"/>
              </a:rPr>
              <a:t>39 691,9</a:t>
            </a:r>
            <a:endParaRPr lang="ru-RU" altLang="ru-RU" sz="1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9" name="Овальная выноска 58"/>
          <p:cNvSpPr/>
          <p:nvPr/>
        </p:nvSpPr>
        <p:spPr>
          <a:xfrm>
            <a:off x="6135688" y="4470400"/>
            <a:ext cx="2232025" cy="550863"/>
          </a:xfrm>
          <a:prstGeom prst="wedgeEllipseCallout">
            <a:avLst>
              <a:gd name="adj1" fmla="val -88536"/>
              <a:gd name="adj2" fmla="val 5986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prstClr val="black"/>
                </a:solidFill>
              </a:rPr>
              <a:t>Расходы на обслуживание муниципального долга</a:t>
            </a:r>
          </a:p>
        </p:txBody>
      </p:sp>
      <p:sp>
        <p:nvSpPr>
          <p:cNvPr id="60" name="Овальная выноска 59"/>
          <p:cNvSpPr/>
          <p:nvPr/>
        </p:nvSpPr>
        <p:spPr>
          <a:xfrm>
            <a:off x="6276975" y="5187950"/>
            <a:ext cx="2087563" cy="382588"/>
          </a:xfrm>
          <a:prstGeom prst="wedgeEllipseCallout">
            <a:avLst>
              <a:gd name="adj1" fmla="val -105707"/>
              <a:gd name="adj2" fmla="val -1984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prstClr val="black"/>
                </a:solidFill>
              </a:rPr>
              <a:t>Уровень долговой нагрузки</a:t>
            </a:r>
          </a:p>
        </p:txBody>
      </p:sp>
      <p:sp>
        <p:nvSpPr>
          <p:cNvPr id="91155" name="Прямоугольник 62"/>
          <p:cNvSpPr>
            <a:spLocks noChangeArrowheads="1"/>
          </p:cNvSpPr>
          <p:nvPr/>
        </p:nvSpPr>
        <p:spPr bwMode="auto">
          <a:xfrm>
            <a:off x="-36512" y="5526088"/>
            <a:ext cx="90725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ru-RU" altLang="ru-RU" sz="12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 соответствии с Бюджетным кодексом  Российской Федерации предельный объем муниципального долга не должен превышать утвержденный объем доходов местного бюджета без учета утвержденного объема безвозмездных поступлений и (или) поступлений налоговых доходов по дополнительным нормативам отчислений.  </a:t>
            </a:r>
          </a:p>
          <a:p>
            <a:pPr algn="l"/>
            <a:r>
              <a:rPr lang="ru-RU" altLang="ru-RU" sz="12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Предельный объем муниципального долга муниципального образования «Город Майкоп» на </a:t>
            </a:r>
            <a:r>
              <a:rPr lang="ru-RU" altLang="ru-RU" sz="12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2020 год 1 487 106,1 тыс</a:t>
            </a:r>
            <a:r>
              <a:rPr lang="ru-RU" altLang="ru-RU" sz="12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руб.</a:t>
            </a:r>
          </a:p>
        </p:txBody>
      </p:sp>
      <p:sp>
        <p:nvSpPr>
          <p:cNvPr id="91156" name="TextBox 3"/>
          <p:cNvSpPr txBox="1">
            <a:spLocks noChangeArrowheads="1"/>
          </p:cNvSpPr>
          <p:nvPr/>
        </p:nvSpPr>
        <p:spPr bwMode="auto">
          <a:xfrm>
            <a:off x="7667625" y="1260475"/>
            <a:ext cx="10080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sz="1200"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  <p:sp>
        <p:nvSpPr>
          <p:cNvPr id="3" name="Овал 2"/>
          <p:cNvSpPr/>
          <p:nvPr/>
        </p:nvSpPr>
        <p:spPr>
          <a:xfrm>
            <a:off x="5822950" y="1731963"/>
            <a:ext cx="27813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200" dirty="0">
                <a:solidFill>
                  <a:schemeClr val="tx1"/>
                </a:solidFill>
              </a:rPr>
              <a:t>Кредиты</a:t>
            </a:r>
          </a:p>
        </p:txBody>
      </p:sp>
      <p:sp>
        <p:nvSpPr>
          <p:cNvPr id="27" name="Выноска со стрелкой вниз 26"/>
          <p:cNvSpPr/>
          <p:nvPr/>
        </p:nvSpPr>
        <p:spPr>
          <a:xfrm>
            <a:off x="2008188" y="1773238"/>
            <a:ext cx="1123950" cy="646112"/>
          </a:xfrm>
          <a:prstGeom prst="downArrowCallout">
            <a:avLst>
              <a:gd name="adj1" fmla="val 0"/>
              <a:gd name="adj2" fmla="val 25000"/>
              <a:gd name="adj3" fmla="val 25000"/>
              <a:gd name="adj4" fmla="val 6553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</a:rPr>
              <a:t>954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</a:rPr>
              <a:t>900,0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5" name="Плюс 4"/>
          <p:cNvSpPr/>
          <p:nvPr/>
        </p:nvSpPr>
        <p:spPr>
          <a:xfrm>
            <a:off x="2424113" y="3122613"/>
            <a:ext cx="292100" cy="215900"/>
          </a:xfrm>
          <a:prstGeom prst="mathPlus">
            <a:avLst>
              <a:gd name="adj1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30" name="Плюс 29"/>
          <p:cNvSpPr/>
          <p:nvPr/>
        </p:nvSpPr>
        <p:spPr>
          <a:xfrm>
            <a:off x="4554538" y="3141663"/>
            <a:ext cx="304800" cy="215900"/>
          </a:xfrm>
          <a:prstGeom prst="mathPlus">
            <a:avLst>
              <a:gd name="adj1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pic>
        <p:nvPicPr>
          <p:cNvPr id="33794" name="Picture 2" descr="D:\User\Pictures\depositphotos_86589104-stock-photo-teamwork-chart-tea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97" b="94922" l="5566" r="92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6" y="594348"/>
            <a:ext cx="1991686" cy="141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7338" y="116632"/>
            <a:ext cx="8534400" cy="758952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Муниципальный долг муниципального образования «Город Майкоп»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Заголовок 1"/>
          <p:cNvSpPr>
            <a:spLocks noGrp="1"/>
          </p:cNvSpPr>
          <p:nvPr>
            <p:ph type="title"/>
          </p:nvPr>
        </p:nvSpPr>
        <p:spPr bwMode="auto">
          <a:xfrm>
            <a:off x="1763713" y="338138"/>
            <a:ext cx="6048375" cy="64770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marL="0" indent="0" algn="ctr">
              <a:buFont typeface="Georgia" pitchFamily="18" charset="0"/>
              <a:buNone/>
            </a:pPr>
            <a:r>
              <a:rPr lang="ru-RU" sz="2400" smtClean="0">
                <a:solidFill>
                  <a:schemeClr val="tx1"/>
                </a:solidFill>
                <a:effectLst/>
              </a:rPr>
              <a:t>Глоссарий</a:t>
            </a:r>
          </a:p>
        </p:txBody>
      </p:sp>
      <p:sp>
        <p:nvSpPr>
          <p:cNvPr id="92163" name="Объект 2"/>
          <p:cNvSpPr>
            <a:spLocks noGrp="1"/>
          </p:cNvSpPr>
          <p:nvPr>
            <p:ph sz="quarter" idx="13"/>
          </p:nvPr>
        </p:nvSpPr>
        <p:spPr>
          <a:xfrm>
            <a:off x="503238" y="1125538"/>
            <a:ext cx="8229600" cy="5327650"/>
          </a:xfrm>
        </p:spPr>
        <p:txBody>
          <a:bodyPr/>
          <a:lstStyle/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700" b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А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Администратор доходов бюджета</a:t>
            </a:r>
            <a:r>
              <a:rPr lang="ru-RU" altLang="ru-RU" sz="1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- орган местного самоуправления, казенное учреждение, осуществляющий(ее): начисление, учет, контроль за правильностью исчисления, полнотой и своевременностью уплаты, взыскание, принятие решений о возврате (зачете) излишне уплаченных (взысканных) платежей, пеней и штрафов по ним, являющихся доходами бюджета муниципального образования.</a:t>
            </a:r>
          </a:p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7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Б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Безвозмездные поступления  </a:t>
            </a:r>
            <a:r>
              <a:rPr lang="ru-RU" altLang="ru-RU" sz="1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поступающие в бюджет денежные средства на безвозмездной и безвозвратной основе из вышестоящих бюджетов (межбюджетные трансферты в виде дотаций, субсидий, субвенций), а также перечисления от физических и юридических лиц.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Бюджет муниципального образования </a:t>
            </a:r>
            <a:r>
              <a:rPr lang="ru-RU" altLang="ru-RU" sz="1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(местный бюджет)— это форма образования и расходования денежных средств в расчете на финансовый год, предназначенных для обеспечения задач и функций, отнесенных к предметам ведения местного самоуправления, путём исполнения  расходных обязательств соответствующего муниципального образования.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Бюджетный процесс </a:t>
            </a:r>
            <a:r>
              <a:rPr lang="ru-RU" altLang="ru-RU" sz="1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деятельность по подготовке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отчетности.</a:t>
            </a:r>
          </a:p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7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В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Ведомственная структура расходов бюджета </a:t>
            </a:r>
            <a:r>
              <a:rPr lang="ru-RU" altLang="ru-RU" sz="1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altLang="ru-RU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распределение бюджетных средств по главным распорядителям бюджетных средств, по разделам, подразделам, целевым статьям и группам (группам, подгруппам) видов расходов бюджетной классификации РФ.</a:t>
            </a:r>
          </a:p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7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Г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Главный распорядитель средств местного бюджета – </a:t>
            </a:r>
            <a:r>
              <a:rPr lang="ru-RU" altLang="ru-RU" sz="1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орган местного самоуправления, а также наиболее значимое учреждение, указанное в ведомственной структуре расходов бюджета, имеющие право распределять бюджетные ассигнования и лимиты бюджетных обязательств между подведомственными распорядителями и (или) получателями бюджетных средств, если иное не установлено Бюджетным Кодексом Российской Федерации.</a:t>
            </a:r>
            <a:endParaRPr lang="ru-RU" altLang="ru-RU" sz="3000" dirty="0" smtClean="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92164" name="TextBox 3"/>
          <p:cNvSpPr txBox="1">
            <a:spLocks noChangeArrowheads="1"/>
          </p:cNvSpPr>
          <p:nvPr/>
        </p:nvSpPr>
        <p:spPr bwMode="auto">
          <a:xfrm>
            <a:off x="989013" y="1622425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1993"/>
            <a:ext cx="2232248" cy="15804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Объект 4"/>
          <p:cNvSpPr>
            <a:spLocks noGrp="1"/>
          </p:cNvSpPr>
          <p:nvPr>
            <p:ph sz="quarter" idx="13"/>
          </p:nvPr>
        </p:nvSpPr>
        <p:spPr>
          <a:xfrm>
            <a:off x="457200" y="598488"/>
            <a:ext cx="8229600" cy="5527675"/>
          </a:xfrm>
        </p:spPr>
        <p:txBody>
          <a:bodyPr/>
          <a:lstStyle/>
          <a:p>
            <a:pPr marL="0" indent="0" algn="ctr">
              <a:buFont typeface="Arial" pitchFamily="34" charset="0"/>
              <a:buNone/>
            </a:pPr>
            <a:endParaRPr lang="ru-RU" altLang="ru-RU" sz="1800" b="1" smtClean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8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Д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Дефицит </a:t>
            </a:r>
            <a:r>
              <a:rPr lang="ru-RU" altLang="ru-RU" sz="1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превышение расходов бюджета над его доходами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Дотации </a:t>
            </a:r>
            <a:r>
              <a:rPr lang="ru-RU" altLang="ru-RU" sz="1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 межбюджетные трансферты, предоставляемые на безвозмездной и безвозвратной основе без установления направлений их использования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Доходы </a:t>
            </a:r>
            <a:r>
              <a:rPr lang="ru-RU" altLang="ru-RU" sz="1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поступающие в бюджет средства</a:t>
            </a:r>
          </a:p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8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М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Муниципальная программа - </a:t>
            </a:r>
            <a:r>
              <a:rPr lang="ru-RU" altLang="ru-RU" sz="1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документ стратегического планирования, содержащий комплекс планируемых мероприятий, взаимоувязанных по задачам, срокам осуществления, исполнителям и ресурсам и обеспечивающих наиболее эффективное достижение целей и решение задач социально-экономического развития муниципального образования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Межбюджетные отношения </a:t>
            </a:r>
            <a:r>
              <a:rPr lang="ru-RU" altLang="ru-RU" sz="1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взаимоотношения между публично-правовыми образованиями по вопросам осуществления бюджетного процесса.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Межбюджетные трансферты </a:t>
            </a:r>
            <a:r>
              <a:rPr lang="ru-RU" altLang="ru-RU" sz="1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- средства, предоставляемые одним бюджетом бюджетной системы Российской Федерации другому бюджету</a:t>
            </a:r>
          </a:p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8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Н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Налоговые доходы </a:t>
            </a:r>
            <a:r>
              <a:rPr lang="ru-RU" altLang="ru-RU" sz="1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доходы от предусмотренных законодательством Российской Федерации федеральных налогов и сборов, в том числе от налогов, предусмотренных специальными налоговыми режимами, законодательством Республики Адыгеи от региональных налогов и нормативными правовыми актами муниципального образования «Город Майкоп»  от местных налогов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Неналоговые доходы </a:t>
            </a:r>
            <a:r>
              <a:rPr lang="ru-RU" altLang="ru-RU" sz="1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платежи, которые включают в себя возмездные операции от прямого предоставления в пользование имущества и природных ресурсов, от различного вида услуг, а также  платежи в виде штрафов или иных санкций за нарушения законодательства</a:t>
            </a:r>
            <a:endParaRPr lang="ru-RU" altLang="ru-RU" sz="1200" b="1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Объект 2"/>
          <p:cNvSpPr>
            <a:spLocks noGrp="1"/>
          </p:cNvSpPr>
          <p:nvPr>
            <p:ph sz="quarter" idx="13"/>
          </p:nvPr>
        </p:nvSpPr>
        <p:spPr>
          <a:xfrm>
            <a:off x="487363" y="908050"/>
            <a:ext cx="8229600" cy="5473700"/>
          </a:xfrm>
        </p:spPr>
        <p:txBody>
          <a:bodyPr/>
          <a:lstStyle/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8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П</a:t>
            </a:r>
          </a:p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endParaRPr lang="ru-RU" altLang="ru-RU" sz="1200" b="1" smtClean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Профицит</a:t>
            </a:r>
            <a:r>
              <a:rPr lang="ru-RU" altLang="ru-RU" sz="1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- превышение доходов бюджета над его расходами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endParaRPr lang="ru-RU" altLang="ru-RU" sz="12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8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Р</a:t>
            </a:r>
          </a:p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endParaRPr lang="ru-RU" altLang="ru-RU" sz="1800" b="1" smtClean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Расходы</a:t>
            </a:r>
            <a:r>
              <a:rPr lang="ru-RU" altLang="ru-RU" sz="1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выплачиваемые из бюджета средства</a:t>
            </a:r>
          </a:p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8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С</a:t>
            </a:r>
          </a:p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endParaRPr lang="ru-RU" altLang="ru-RU" sz="1600" b="1" smtClean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Субвенция </a:t>
            </a:r>
            <a:r>
              <a:rPr lang="ru-RU" altLang="ru-RU" sz="1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целевые средства на выполнение тех задач и полномочий, которые региональные власти передают муниципалитетам. Например, предоставление образования в рамках образовательного стандарта, предоставления отдельным категориям граждан льгот на оплату жилищно-коммунальных услуг</a:t>
            </a: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Субсидия </a:t>
            </a:r>
            <a:r>
              <a:rPr lang="ru-RU" altLang="ru-RU" sz="1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(местным бюджетам из бюджета субъекта Российской Федерации) - целевые средства на решение приоритетных задач территорий при условии обязательного участия средств местных бюджетов. Например, субсидии на строительство детских садов, капитальный ремонт дорог, летний отдых детей и многое другое.</a:t>
            </a:r>
          </a:p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8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Ф</a:t>
            </a:r>
          </a:p>
          <a:p>
            <a:pPr marL="0" indent="0" algn="ctr">
              <a:spcAft>
                <a:spcPct val="0"/>
              </a:spcAft>
              <a:buClrTx/>
              <a:buSzTx/>
              <a:buFont typeface="Georgia" pitchFamily="18" charset="0"/>
              <a:buNone/>
            </a:pPr>
            <a:endParaRPr lang="ru-RU" altLang="ru-RU" sz="1600" b="1" smtClean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>
              <a:spcAft>
                <a:spcPct val="0"/>
              </a:spcAft>
              <a:buClrTx/>
              <a:buSzTx/>
              <a:buFont typeface="Georgia" pitchFamily="18" charset="0"/>
              <a:buNone/>
            </a:pPr>
            <a:r>
              <a:rPr lang="ru-RU" altLang="ru-RU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Финансовое управление администрации муниципального образования «Город Майкоп» </a:t>
            </a:r>
            <a:r>
              <a:rPr lang="ru-RU" altLang="ru-RU" sz="1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структурное подразделение местной администрации, осуществляющее составление и организацию исполнения бюджета муниципального образования «Город Майкоп»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717643"/>
            <a:ext cx="7427913" cy="437357"/>
          </a:xfrm>
        </p:spPr>
        <p:txBody>
          <a:bodyPr>
            <a:normAutofit fontScale="90000"/>
          </a:bodyPr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400" dirty="0">
                <a:solidFill>
                  <a:schemeClr val="tx1"/>
                </a:solidFill>
                <a:effectLst/>
              </a:rPr>
              <a:t>Финансовое управление администрации муниципального </a:t>
            </a:r>
            <a:r>
              <a:rPr lang="ru-RU" sz="2400" dirty="0" smtClean="0">
                <a:solidFill>
                  <a:schemeClr val="tx1"/>
                </a:solidFill>
                <a:effectLst/>
              </a:rPr>
              <a:t>образования</a:t>
            </a:r>
            <a:br>
              <a:rPr lang="ru-RU" sz="2400" dirty="0" smtClean="0">
                <a:solidFill>
                  <a:schemeClr val="tx1"/>
                </a:solidFill>
                <a:effectLst/>
              </a:rPr>
            </a:br>
            <a:r>
              <a:rPr lang="ru-RU" sz="2400" dirty="0" smtClean="0">
                <a:solidFill>
                  <a:schemeClr val="tx1"/>
                </a:solidFill>
                <a:effectLst/>
              </a:rPr>
              <a:t> </a:t>
            </a:r>
            <a:r>
              <a:rPr lang="ru-RU" sz="2400" dirty="0">
                <a:solidFill>
                  <a:schemeClr val="tx1"/>
                </a:solidFill>
                <a:effectLst/>
              </a:rPr>
              <a:t>«Город Майкоп»</a:t>
            </a:r>
            <a:br>
              <a:rPr lang="ru-RU" sz="2400" dirty="0">
                <a:solidFill>
                  <a:schemeClr val="tx1"/>
                </a:solidFill>
                <a:effectLst/>
              </a:rPr>
            </a:br>
            <a:r>
              <a:rPr lang="ru-RU" sz="2400" dirty="0">
                <a:solidFill>
                  <a:schemeClr val="tx1"/>
                </a:solidFill>
                <a:effectLst/>
              </a:rPr>
              <a:t/>
            </a:r>
            <a:br>
              <a:rPr lang="ru-RU" sz="2400" dirty="0">
                <a:solidFill>
                  <a:schemeClr val="tx1"/>
                </a:solidFill>
                <a:effectLst/>
              </a:rPr>
            </a:b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http://maikop.ru/ekonomika-i-finansy/finansovoe-upravlenie/</a:t>
            </a:r>
            <a:endParaRPr lang="ru-RU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5235" name="Picture 2" descr="E:\Документы\Телефон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4597" y="2838549"/>
            <a:ext cx="1141412" cy="1343025"/>
          </a:xfrm>
          <a:noFill/>
        </p:spPr>
      </p:pic>
      <p:sp>
        <p:nvSpPr>
          <p:cNvPr id="95236" name="TextBox 4"/>
          <p:cNvSpPr txBox="1">
            <a:spLocks noChangeArrowheads="1"/>
          </p:cNvSpPr>
          <p:nvPr/>
        </p:nvSpPr>
        <p:spPr bwMode="auto">
          <a:xfrm>
            <a:off x="2227326" y="3140968"/>
            <a:ext cx="61928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ru-RU" altLang="ru-RU" sz="1400" dirty="0" smtClean="0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ru-RU" altLang="ru-RU" sz="1400" dirty="0" smtClean="0">
                <a:latin typeface="Arial" pitchFamily="34" charset="0"/>
                <a:cs typeface="Arial" pitchFamily="34" charset="0"/>
              </a:rPr>
              <a:t>Республика </a:t>
            </a:r>
            <a:r>
              <a:rPr lang="ru-RU" altLang="ru-RU" sz="1400" dirty="0">
                <a:latin typeface="Arial" pitchFamily="34" charset="0"/>
                <a:cs typeface="Arial" pitchFamily="34" charset="0"/>
              </a:rPr>
              <a:t>Адыгея, город Майкоп, ул. </a:t>
            </a:r>
            <a:r>
              <a:rPr lang="ru-RU" altLang="ru-RU" sz="1400" dirty="0" err="1">
                <a:latin typeface="Arial" pitchFamily="34" charset="0"/>
                <a:cs typeface="Arial" pitchFamily="34" charset="0"/>
              </a:rPr>
              <a:t>Краснооктябрьская</a:t>
            </a:r>
            <a:r>
              <a:rPr lang="ru-RU" altLang="ru-RU" sz="1400" dirty="0">
                <a:latin typeface="Arial" pitchFamily="34" charset="0"/>
                <a:cs typeface="Arial" pitchFamily="34" charset="0"/>
              </a:rPr>
              <a:t>, 21, 385000</a:t>
            </a:r>
          </a:p>
          <a:p>
            <a:pPr eaLnBrk="1" hangingPunct="1"/>
            <a:endParaRPr lang="ru-RU" altLang="ru-RU" sz="1400" dirty="0">
              <a:latin typeface="Arial" pitchFamily="34" charset="0"/>
              <a:cs typeface="Arial" pitchFamily="34" charset="0"/>
            </a:endParaRPr>
          </a:p>
          <a:p>
            <a:pPr algn="l" eaLnBrk="1" hangingPunct="1"/>
            <a:r>
              <a:rPr lang="ru-RU" altLang="ru-RU" sz="1400" dirty="0">
                <a:latin typeface="Arial" pitchFamily="34" charset="0"/>
                <a:cs typeface="Arial" pitchFamily="34" charset="0"/>
              </a:rPr>
              <a:t>   телефон(факс) 8(8772) 52-26-00</a:t>
            </a:r>
          </a:p>
        </p:txBody>
      </p:sp>
      <p:pic>
        <p:nvPicPr>
          <p:cNvPr id="95237" name="Picture 3" descr="E:\Документы\Электронная почта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841" y1="69231" x2="72924" y2="39161"/>
                        <a14:foregroundMark x1="42599" y1="89510" x2="90614" y2="58392"/>
                        <a14:foregroundMark x1="22744" y1="64685" x2="41516" y2="92308"/>
                        <a14:foregroundMark x1="15162" y1="66783" x2="12274" y2="78671"/>
                        <a14:foregroundMark x1="19856" y1="28322" x2="13357" y2="46503"/>
                        <a14:foregroundMark x1="15162" y1="47552" x2="15162" y2="47552"/>
                        <a14:foregroundMark x1="72924" y1="19231" x2="88087" y2="19231"/>
                        <a14:foregroundMark x1="81227" y1="69231" x2="90614" y2="601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663" y="4209275"/>
            <a:ext cx="11525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8" name="Picture 4" descr="E:\Документы\Приемна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99" y="5535273"/>
            <a:ext cx="12954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9" name="TextBox 6"/>
          <p:cNvSpPr txBox="1">
            <a:spLocks noChangeArrowheads="1"/>
          </p:cNvSpPr>
          <p:nvPr/>
        </p:nvSpPr>
        <p:spPr bwMode="auto">
          <a:xfrm>
            <a:off x="1090690" y="4573605"/>
            <a:ext cx="4741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alt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400" dirty="0">
                <a:latin typeface="Arial" pitchFamily="34" charset="0"/>
                <a:cs typeface="Arial" pitchFamily="34" charset="0"/>
              </a:rPr>
              <a:t>E- mail</a:t>
            </a:r>
            <a:r>
              <a:rPr lang="ru-RU" altLang="ru-RU" sz="1400" dirty="0">
                <a:latin typeface="Arial" pitchFamily="34" charset="0"/>
                <a:cs typeface="Arial" pitchFamily="34" charset="0"/>
              </a:rPr>
              <a:t>:</a:t>
            </a:r>
            <a:r>
              <a:rPr lang="en-US" altLang="ru-RU" sz="1400" dirty="0">
                <a:latin typeface="Arial" pitchFamily="34" charset="0"/>
                <a:cs typeface="Arial" pitchFamily="34" charset="0"/>
              </a:rPr>
              <a:t> fdmra@maikop.ru</a:t>
            </a:r>
            <a:endParaRPr lang="ru-RU" alt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5240" name="TextBox 8"/>
          <p:cNvSpPr txBox="1">
            <a:spLocks noChangeArrowheads="1"/>
          </p:cNvSpPr>
          <p:nvPr/>
        </p:nvSpPr>
        <p:spPr bwMode="auto">
          <a:xfrm>
            <a:off x="2339752" y="5747998"/>
            <a:ext cx="554355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sz="1400" dirty="0">
                <a:latin typeface="Arial" pitchFamily="34" charset="0"/>
                <a:cs typeface="Arial" pitchFamily="34" charset="0"/>
              </a:rPr>
              <a:t>График работы: </a:t>
            </a:r>
            <a:r>
              <a:rPr lang="ru-RU" altLang="ru-RU" sz="1200" dirty="0">
                <a:latin typeface="Arial" pitchFamily="34" charset="0"/>
                <a:cs typeface="Arial" pitchFamily="34" charset="0"/>
              </a:rPr>
              <a:t>понедельник, вторник, среда , четверг-с 9-00 до 18-00</a:t>
            </a:r>
          </a:p>
          <a:p>
            <a:pPr algn="l" eaLnBrk="1" hangingPunct="1"/>
            <a:r>
              <a:rPr lang="ru-RU" altLang="ru-RU" sz="1200" dirty="0">
                <a:latin typeface="Arial" pitchFamily="34" charset="0"/>
                <a:cs typeface="Arial" pitchFamily="34" charset="0"/>
              </a:rPr>
              <a:t>                                  пятница –с 9-00 до 17-00, перерыв – с 13-00 до 13-48</a:t>
            </a:r>
          </a:p>
        </p:txBody>
      </p:sp>
      <p:pic>
        <p:nvPicPr>
          <p:cNvPr id="95241" name="Picture 11" descr="D:\User\Documents\Человеки\Человеки с9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1368425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9811539"/>
              </p:ext>
            </p:extLst>
          </p:nvPr>
        </p:nvGraphicFramePr>
        <p:xfrm>
          <a:off x="35496" y="588963"/>
          <a:ext cx="9073008" cy="5893683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264696"/>
                <a:gridCol w="936104"/>
                <a:gridCol w="792088"/>
                <a:gridCol w="1080120"/>
              </a:tblGrid>
              <a:tr h="1757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Факт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исполнения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19" marR="7619" marT="762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823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lvl="0" indent="0" algn="ctr" fontAlgn="b">
                        <a:buFont typeface="+mj-lt"/>
                        <a:buNone/>
                      </a:pPr>
                      <a:r>
                        <a:rPr lang="ru-RU" sz="10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Налоговые  доходы: </a:t>
                      </a:r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1 385 249,0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1 397 599,6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89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</a:t>
                      </a:r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доходы физических 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807 549,0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801 452,5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73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Акцизы </a:t>
                      </a:r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подакцизным товарам (продукции), производимым в РФ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28 737,0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29 161,4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73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алог</a:t>
                      </a:r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взимаемый в связи с применением 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упрощенной системы налогообложения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242 691,0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252 921,6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41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Единый </a:t>
                      </a:r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на вмененный доход  для  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отдельных  </a:t>
                      </a:r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видов 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деятельности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64 708,0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66 805,0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73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Единый </a:t>
                      </a:r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сельскохозяйственный  налог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2 992,0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7 720,4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258,0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73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Налог, взимаемый в </a:t>
                      </a:r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связи с 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применением</a:t>
                      </a:r>
                      <a:r>
                        <a:rPr lang="ru-RU" sz="100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патентной </a:t>
                      </a:r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системы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2 617,0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3 279,0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79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на имущество физических лиц</a:t>
                      </a:r>
                      <a:endParaRPr lang="ru-RU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56 736,0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53 837,0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17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000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на имущество организаций                                                                                                                                                                                     </a:t>
                      </a:r>
                      <a:endParaRPr lang="ru-RU" sz="10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88 800,0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84 553,2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32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Земельный  налог                                                                                                                                                                                            </a:t>
                      </a:r>
                      <a:endParaRPr lang="ru-RU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61 490,0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65 173,3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23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на добычу общераспространенных</a:t>
                      </a:r>
                      <a:r>
                        <a:rPr lang="ru-RU" sz="100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полезных  ископаемых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6 044,0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3 684,6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23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 пошлина</a:t>
                      </a:r>
                      <a:endParaRPr lang="ru-RU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22 885,0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29 011,6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126,8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23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lvl="0" indent="0" algn="ctr" fontAlgn="b">
                        <a:buFont typeface="+mj-lt"/>
                        <a:buNone/>
                      </a:pPr>
                      <a:r>
                        <a:rPr lang="ru-RU" sz="1000" b="1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Неналоговые  доходы: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00" b="1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101 857,1</a:t>
                      </a:r>
                      <a:endParaRPr lang="ru-RU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00" b="1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132 850,2</a:t>
                      </a:r>
                      <a:endParaRPr lang="ru-RU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130,4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25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lvl="0" indent="0" algn="l" defTabSz="914400" rtl="0" eaLnBrk="1" fontAlgn="b" latinLnBrk="0" hangingPunct="1">
                        <a:buFont typeface="+mj-lt"/>
                        <a:buNone/>
                      </a:pPr>
                      <a:r>
                        <a:rPr lang="ru-RU" sz="1000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использования  имущества, находящегося в государственной и муниципальной собственности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00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62 730,8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00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74 793,4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119,2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23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Платежи при пользовании природными ресурсами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00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7 312,0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00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8 927,1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122,1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23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оказания платных услуг (работ) и компенсации затрат  государства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00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153,5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00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12 349,6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80 р.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23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00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30 835,3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00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24 820,3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23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Штрафы, санкции, возмещение  ущерба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00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825,5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00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11 847,4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14 р.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23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 неналоговые доходы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00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112,4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218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000" b="1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</a:t>
                      </a:r>
                      <a:r>
                        <a:rPr lang="ru-RU" sz="1000" b="1" u="none" strike="noStrike" kern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поступления:</a:t>
                      </a:r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3 632 414,6</a:t>
                      </a:r>
                      <a:endParaRPr lang="ru-RU" sz="10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3 567 501,5</a:t>
                      </a:r>
                      <a:endParaRPr lang="ru-RU" sz="10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98,2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23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  <a:r>
                        <a:rPr lang="ru-RU" sz="100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 других бюджетов бюджетной системы РФ, в т. ч.</a:t>
                      </a:r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lang="ru-RU" sz="10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632 414,6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3 567 501,5</a:t>
                      </a:r>
                      <a:endParaRPr lang="ru-RU" sz="10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23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7 045,0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7 045,0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23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lang="ru-RU" sz="10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134 779,7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2 095</a:t>
                      </a:r>
                      <a:r>
                        <a:rPr lang="ru-RU" sz="10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099,8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23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1 154 202,0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1 130 857,6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23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336 387,9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335 329,7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23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Возврат остатков</a:t>
                      </a:r>
                      <a:r>
                        <a:rPr lang="ru-RU" sz="100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субсидий,</a:t>
                      </a:r>
                      <a:r>
                        <a:rPr lang="ru-RU" sz="100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субвенций и иных межбюджетных трансфертов,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имеющих</a:t>
                      </a:r>
                      <a:r>
                        <a:rPr lang="ru-RU" sz="100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целевое назначение, прошлых лет из бюджетов городских округов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ru-RU" sz="1000" b="0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-1 238,9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42090">
                <a:tc>
                  <a:txBody>
                    <a:bodyPr/>
                    <a:lstStyle/>
                    <a:p>
                      <a:pPr marL="0" lvl="0" indent="0" algn="l" fontAlgn="b">
                        <a:buFont typeface="+mj-lt"/>
                        <a:buNone/>
                      </a:pP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бюджетов городских округов от возврата бюджетными учреждениями остатков субсидий прошлых лет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b="0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408,3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457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lvl="0" indent="0" algn="l" fontAlgn="b">
                        <a:lnSpc>
                          <a:spcPct val="150000"/>
                        </a:lnSpc>
                        <a:buFont typeface="+mj-lt"/>
                        <a:buNone/>
                      </a:pPr>
                      <a:r>
                        <a:rPr lang="ru-RU" sz="1200" b="1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ru-RU" sz="1100" b="1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5 119 520,7</a:t>
                      </a:r>
                      <a:endParaRPr lang="ru-RU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ru-RU" sz="1100" b="1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5 097 951,3</a:t>
                      </a:r>
                      <a:endParaRPr lang="ru-RU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4" marR="9524" marT="9526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616124"/>
              </p:ext>
            </p:extLst>
          </p:nvPr>
        </p:nvGraphicFramePr>
        <p:xfrm>
          <a:off x="107504" y="-19050"/>
          <a:ext cx="8928992" cy="55620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928992"/>
              </a:tblGrid>
              <a:tr h="5556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indent="0" algn="ctr" defTabSz="914400" rtl="0" eaLnBrk="1" fontAlgn="auto" latinLnBrk="0" hangingPunct="1"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accent6">
                            <a:lumMod val="75000"/>
                          </a:schemeClr>
                        </a:buClr>
                        <a:buSzPct val="128000"/>
                        <a:buFont typeface="Georgia" pitchFamily="18" charset="0"/>
                        <a:buNone/>
                        <a:defRPr/>
                      </a:pPr>
                      <a:r>
                        <a:rPr kumimoji="0" lang="ru-RU" sz="1800" b="1" kern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бюджета муниципального образования «Город Майкоп» </a:t>
                      </a:r>
                    </a:p>
                    <a:p>
                      <a:pPr marL="0" indent="0" algn="ctr" defTabSz="914400" rtl="0" eaLnBrk="1" fontAlgn="auto" latinLnBrk="0" hangingPunct="1"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accent6">
                            <a:lumMod val="75000"/>
                          </a:schemeClr>
                        </a:buClr>
                        <a:buSzPct val="128000"/>
                        <a:buFont typeface="Georgia" pitchFamily="18" charset="0"/>
                        <a:buNone/>
                        <a:defRPr/>
                      </a:pPr>
                      <a:r>
                        <a:rPr kumimoji="0" lang="ru-RU" sz="1800" b="1" kern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 2020 г.</a:t>
                      </a:r>
                      <a:endParaRPr kumimoji="0" lang="ru-RU" sz="1800" b="1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j-ea"/>
                        <a:cs typeface="Times New Roman" pitchFamily="18" charset="0"/>
                      </a:endParaRPr>
                    </a:p>
                  </a:txBody>
                  <a:tcPr marL="7622" marR="7622" marT="7561" marB="0" anchor="b"/>
                </a:tc>
              </a:tr>
            </a:tbl>
          </a:graphicData>
        </a:graphic>
      </p:graphicFrame>
      <p:sp>
        <p:nvSpPr>
          <p:cNvPr id="25776" name="TextBox 5"/>
          <p:cNvSpPr txBox="1">
            <a:spLocks noChangeArrowheads="1"/>
          </p:cNvSpPr>
          <p:nvPr/>
        </p:nvSpPr>
        <p:spPr bwMode="auto">
          <a:xfrm rot="10800000" flipV="1">
            <a:off x="7831138" y="274638"/>
            <a:ext cx="946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/>
            <a:r>
              <a:rPr lang="ru-RU" alt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трелка вниз 13"/>
          <p:cNvSpPr/>
          <p:nvPr/>
        </p:nvSpPr>
        <p:spPr>
          <a:xfrm rot="16200000">
            <a:off x="4954588" y="3271838"/>
            <a:ext cx="360362" cy="65246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4107" name="AutoShape 17"/>
          <p:cNvSpPr>
            <a:spLocks noChangeArrowheads="1"/>
          </p:cNvSpPr>
          <p:nvPr/>
        </p:nvSpPr>
        <p:spPr bwMode="auto">
          <a:xfrm>
            <a:off x="2989263" y="3284538"/>
            <a:ext cx="792162" cy="360362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kumimoji="1" lang="ru-RU" sz="2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4117" name="Rectangle 33"/>
          <p:cNvSpPr>
            <a:spLocks noChangeArrowheads="1"/>
          </p:cNvSpPr>
          <p:nvPr/>
        </p:nvSpPr>
        <p:spPr bwMode="auto">
          <a:xfrm>
            <a:off x="107950" y="260350"/>
            <a:ext cx="8666163" cy="877888"/>
          </a:xfrm>
          <a:prstGeom prst="rect">
            <a:avLst/>
          </a:prstGeom>
          <a:noFill/>
          <a:ln>
            <a:noFill/>
          </a:ln>
        </p:spPr>
        <p:txBody>
          <a:bodyPr lIns="18000" tIns="18000" rIns="18000" bIns="18000" anchor="ctr"/>
          <a:lstStyle/>
          <a:p>
            <a:pPr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1800" b="1" dirty="0">
                <a:latin typeface="Times New Roman" pitchFamily="18" charset="0"/>
                <a:ea typeface="+mj-ea"/>
                <a:cs typeface="Times New Roman" pitchFamily="18" charset="0"/>
              </a:rPr>
              <a:t>Крупнейшие налогоплательщики в муниципальном образовании</a:t>
            </a:r>
          </a:p>
          <a:p>
            <a:pPr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defRPr/>
            </a:pPr>
            <a:r>
              <a:rPr lang="ru-RU" sz="1800" b="1" dirty="0">
                <a:latin typeface="Times New Roman" pitchFamily="18" charset="0"/>
                <a:ea typeface="+mj-ea"/>
                <a:cs typeface="Times New Roman" pitchFamily="18" charset="0"/>
              </a:rPr>
              <a:t> «Город Майкоп»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11583" y="1476375"/>
            <a:ext cx="4827587" cy="43370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b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000000"/>
                </a:solidFill>
                <a:latin typeface="Times New Roman"/>
              </a:rPr>
              <a:t>       </a:t>
            </a:r>
            <a:r>
              <a:rPr lang="ru-RU" sz="1600" dirty="0">
                <a:latin typeface="Times New Roman"/>
                <a:ea typeface="Calibri"/>
              </a:rPr>
              <a:t>ООО «МПК» Пивзавод Майкопский</a:t>
            </a:r>
            <a:r>
              <a:rPr lang="ru-RU" sz="1600" dirty="0" smtClean="0">
                <a:latin typeface="Times New Roman"/>
                <a:ea typeface="Calibri"/>
              </a:rPr>
              <a:t>,              </a:t>
            </a:r>
            <a:r>
              <a:rPr lang="ru-RU" sz="1600" dirty="0">
                <a:latin typeface="Times New Roman"/>
                <a:ea typeface="Calibri"/>
              </a:rPr>
              <a:t>ООО «</a:t>
            </a:r>
            <a:r>
              <a:rPr lang="ru-RU" sz="1600" dirty="0" err="1">
                <a:latin typeface="Times New Roman"/>
                <a:ea typeface="Calibri"/>
              </a:rPr>
              <a:t>Картонтара</a:t>
            </a:r>
            <a:r>
              <a:rPr lang="ru-RU" sz="1600" dirty="0">
                <a:latin typeface="Times New Roman"/>
                <a:ea typeface="Calibri"/>
              </a:rPr>
              <a:t>», АО «Газпром газораспределение Майкоп», ПАО «Сбербанк России», </a:t>
            </a:r>
            <a:r>
              <a:rPr lang="ru-RU" sz="1600" dirty="0" smtClean="0">
                <a:latin typeface="Times New Roman"/>
                <a:ea typeface="Calibri"/>
              </a:rPr>
              <a:t>                         АО </a:t>
            </a:r>
            <a:r>
              <a:rPr lang="ru-RU" sz="1600" dirty="0">
                <a:latin typeface="Times New Roman"/>
                <a:ea typeface="Calibri"/>
              </a:rPr>
              <a:t>«Дорожно-строительное управление №3», </a:t>
            </a:r>
            <a:r>
              <a:rPr lang="ru-RU" sz="1600" dirty="0" smtClean="0">
                <a:latin typeface="Times New Roman"/>
                <a:ea typeface="Calibri"/>
              </a:rPr>
              <a:t>      ПАО </a:t>
            </a:r>
            <a:r>
              <a:rPr lang="ru-RU" sz="1600" dirty="0">
                <a:latin typeface="Times New Roman"/>
                <a:ea typeface="Calibri"/>
              </a:rPr>
              <a:t>«</a:t>
            </a:r>
            <a:r>
              <a:rPr lang="ru-RU" sz="1600" dirty="0" err="1">
                <a:latin typeface="Times New Roman"/>
                <a:ea typeface="Calibri"/>
              </a:rPr>
              <a:t>Зарем</a:t>
            </a:r>
            <a:r>
              <a:rPr lang="ru-RU" sz="1600" dirty="0">
                <a:latin typeface="Times New Roman"/>
                <a:ea typeface="Calibri"/>
              </a:rPr>
              <a:t>», ООО «Монтаж», </a:t>
            </a:r>
            <a:r>
              <a:rPr lang="ru-RU" sz="1600" dirty="0" smtClean="0">
                <a:latin typeface="Times New Roman"/>
                <a:ea typeface="Calibri"/>
              </a:rPr>
              <a:t>                           «</a:t>
            </a:r>
            <a:r>
              <a:rPr lang="ru-RU" sz="1600" dirty="0">
                <a:latin typeface="Times New Roman"/>
                <a:ea typeface="Calibri"/>
              </a:rPr>
              <a:t>ПАО </a:t>
            </a:r>
            <a:r>
              <a:rPr lang="ru-RU" sz="1600" dirty="0" err="1">
                <a:latin typeface="Times New Roman"/>
                <a:ea typeface="Calibri"/>
              </a:rPr>
              <a:t>Россети</a:t>
            </a:r>
            <a:r>
              <a:rPr lang="ru-RU" sz="1600" dirty="0">
                <a:latin typeface="Times New Roman"/>
                <a:ea typeface="Calibri"/>
              </a:rPr>
              <a:t> Кубань», ФГБО УВО «Майкопский государственный технологический университет», ООО «Майкопское грузовое автотранспортное предприятие» </a:t>
            </a:r>
            <a:endParaRPr lang="ru-RU" sz="1800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998" y="2430915"/>
            <a:ext cx="3234866" cy="2694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24</Template>
  <TotalTime>16621</TotalTime>
  <Words>11975</Words>
  <Application>Microsoft Office PowerPoint</Application>
  <PresentationFormat>Экран (4:3)</PresentationFormat>
  <Paragraphs>2175</Paragraphs>
  <Slides>74</Slides>
  <Notes>11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74</vt:i4>
      </vt:variant>
    </vt:vector>
  </HeadingPairs>
  <TitlesOfParts>
    <vt:vector size="79" baseType="lpstr">
      <vt:lpstr>Тема Office</vt:lpstr>
      <vt:lpstr>Custom Design</vt:lpstr>
      <vt:lpstr>Воздушный поток</vt:lpstr>
      <vt:lpstr>Лист</vt:lpstr>
      <vt:lpstr>Диаграмма</vt:lpstr>
      <vt:lpstr>Презентация PowerPoint</vt:lpstr>
      <vt:lpstr>Презентация PowerPoint</vt:lpstr>
      <vt:lpstr>Основные показатели социально-экономического развития муниципального образования «Город Майкоп» за 2020 год</vt:lpstr>
      <vt:lpstr>ЭТАПЫ БЮДЖЕТНОГО ПРОЦЕССА</vt:lpstr>
      <vt:lpstr>Налоговая политика в муниципальном образовании «Город Майкоп» в 2020 году была направлена на:</vt:lpstr>
      <vt:lpstr>Бюджетная политика в муниципальном образовании  «Город Майкоп» в 2020 году была направлена на: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Динамика поступления  налоговых и неналоговых доходов</vt:lpstr>
      <vt:lpstr>                 Объем поступлений по основным доходным источникам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Целевая группа</vt:lpstr>
      <vt:lpstr>Вид поддержки</vt:lpstr>
      <vt:lpstr>Структура муниципального долга  (в соответствии с Бюджетным кодексом  Российской Федерации)</vt:lpstr>
      <vt:lpstr>Муниципальный долг муниципального образования «Город Майкоп»</vt:lpstr>
      <vt:lpstr>Глоссарий</vt:lpstr>
      <vt:lpstr>Презентация PowerPoint</vt:lpstr>
      <vt:lpstr>Презентация PowerPoint</vt:lpstr>
      <vt:lpstr>Финансовое управление администрации муниципального образования  «Город Майкоп»  http://maikop.ru/ekonomika-i-finansy/finansovoe-upravlenie/</vt:lpstr>
    </vt:vector>
  </TitlesOfParts>
  <Company>Finupravlenie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</dc:title>
  <dc:creator>Gosdoh3</dc:creator>
  <cp:lastModifiedBy>Томчак</cp:lastModifiedBy>
  <cp:revision>958</cp:revision>
  <cp:lastPrinted>2021-04-22T12:09:21Z</cp:lastPrinted>
  <dcterms:created xsi:type="dcterms:W3CDTF">2015-02-19T05:34:01Z</dcterms:created>
  <dcterms:modified xsi:type="dcterms:W3CDTF">2021-04-27T13:11:55Z</dcterms:modified>
</cp:coreProperties>
</file>